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58" r:id="rId2"/>
    <p:sldId id="259"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AFAFA"/>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3138" y="108"/>
      </p:cViewPr>
      <p:guideLst>
        <p:guide orient="horz" pos="316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4497"/>
          </a:xfrm>
          <a:prstGeom prst="rect">
            <a:avLst/>
          </a:prstGeom>
        </p:spPr>
        <p:txBody>
          <a:bodyPr vert="horz" lIns="90727" tIns="45363" rIns="90727" bIns="4536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1"/>
            <a:ext cx="2918831" cy="494497"/>
          </a:xfrm>
          <a:prstGeom prst="rect">
            <a:avLst/>
          </a:prstGeom>
        </p:spPr>
        <p:txBody>
          <a:bodyPr vert="horz" lIns="90727" tIns="45363" rIns="90727" bIns="45363" rtlCol="0"/>
          <a:lstStyle>
            <a:lvl1pPr algn="r">
              <a:defRPr sz="1200"/>
            </a:lvl1pPr>
          </a:lstStyle>
          <a:p>
            <a:fld id="{4B84AD1A-8C27-44FF-A693-BC5B15BE1BBE}" type="datetimeFigureOut">
              <a:rPr kumimoji="1" lang="ja-JP" altLang="en-US" smtClean="0"/>
              <a:t>2024/5/23</a:t>
            </a:fld>
            <a:endParaRPr kumimoji="1" lang="ja-JP" altLang="en-US" dirty="0"/>
          </a:p>
        </p:txBody>
      </p:sp>
      <p:sp>
        <p:nvSpPr>
          <p:cNvPr id="4" name="スライド イメージ プレースホルダー 3"/>
          <p:cNvSpPr>
            <a:spLocks noGrp="1" noRot="1" noChangeAspect="1"/>
          </p:cNvSpPr>
          <p:nvPr>
            <p:ph type="sldImg" idx="2"/>
          </p:nvPr>
        </p:nvSpPr>
        <p:spPr>
          <a:xfrm>
            <a:off x="2214563" y="1231900"/>
            <a:ext cx="2306637" cy="3332163"/>
          </a:xfrm>
          <a:prstGeom prst="rect">
            <a:avLst/>
          </a:prstGeom>
          <a:noFill/>
          <a:ln w="12700">
            <a:solidFill>
              <a:prstClr val="black"/>
            </a:solidFill>
          </a:ln>
        </p:spPr>
        <p:txBody>
          <a:bodyPr vert="horz" lIns="90727" tIns="45363" rIns="90727" bIns="45363" rtlCol="0" anchor="ctr"/>
          <a:lstStyle/>
          <a:p>
            <a:endParaRPr lang="ja-JP" altLang="en-US" dirty="0"/>
          </a:p>
        </p:txBody>
      </p:sp>
      <p:sp>
        <p:nvSpPr>
          <p:cNvPr id="5" name="ノート プレースホルダー 4"/>
          <p:cNvSpPr>
            <a:spLocks noGrp="1"/>
          </p:cNvSpPr>
          <p:nvPr>
            <p:ph type="body" sz="quarter" idx="3"/>
          </p:nvPr>
        </p:nvSpPr>
        <p:spPr>
          <a:xfrm>
            <a:off x="673577" y="4748114"/>
            <a:ext cx="5388610" cy="3885107"/>
          </a:xfrm>
          <a:prstGeom prst="rect">
            <a:avLst/>
          </a:prstGeom>
        </p:spPr>
        <p:txBody>
          <a:bodyPr vert="horz" lIns="90727" tIns="45363" rIns="90727" bIns="453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817"/>
            <a:ext cx="2918831" cy="494497"/>
          </a:xfrm>
          <a:prstGeom prst="rect">
            <a:avLst/>
          </a:prstGeom>
        </p:spPr>
        <p:txBody>
          <a:bodyPr vert="horz" lIns="90727" tIns="45363" rIns="90727" bIns="4536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817"/>
            <a:ext cx="2918831" cy="494497"/>
          </a:xfrm>
          <a:prstGeom prst="rect">
            <a:avLst/>
          </a:prstGeom>
        </p:spPr>
        <p:txBody>
          <a:bodyPr vert="horz" lIns="90727" tIns="45363" rIns="90727" bIns="45363" rtlCol="0" anchor="b"/>
          <a:lstStyle>
            <a:lvl1pPr algn="r">
              <a:defRPr sz="1200"/>
            </a:lvl1pPr>
          </a:lstStyle>
          <a:p>
            <a:fld id="{65085C75-BE10-4325-96EE-C3FEDD370805}" type="slidenum">
              <a:rPr kumimoji="1" lang="ja-JP" altLang="en-US" smtClean="0"/>
              <a:t>‹#›</a:t>
            </a:fld>
            <a:endParaRPr kumimoji="1" lang="ja-JP" altLang="en-US" dirty="0"/>
          </a:p>
        </p:txBody>
      </p:sp>
    </p:spTree>
    <p:extLst>
      <p:ext uri="{BB962C8B-B14F-4D97-AF65-F5344CB8AC3E}">
        <p14:creationId xmlns:p14="http://schemas.microsoft.com/office/powerpoint/2010/main" val="6628499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085C75-BE10-4325-96EE-C3FEDD370805}" type="slidenum">
              <a:rPr kumimoji="1" lang="ja-JP" altLang="en-US" smtClean="0"/>
              <a:t>1</a:t>
            </a:fld>
            <a:endParaRPr kumimoji="1" lang="ja-JP" altLang="en-US" dirty="0"/>
          </a:p>
        </p:txBody>
      </p:sp>
    </p:spTree>
    <p:extLst>
      <p:ext uri="{BB962C8B-B14F-4D97-AF65-F5344CB8AC3E}">
        <p14:creationId xmlns:p14="http://schemas.microsoft.com/office/powerpoint/2010/main" val="211857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085C75-BE10-4325-96EE-C3FEDD370805}" type="slidenum">
              <a:rPr kumimoji="1" lang="ja-JP" altLang="en-US" smtClean="0"/>
              <a:t>2</a:t>
            </a:fld>
            <a:endParaRPr kumimoji="1" lang="ja-JP" altLang="en-US" dirty="0"/>
          </a:p>
        </p:txBody>
      </p:sp>
    </p:spTree>
    <p:extLst>
      <p:ext uri="{BB962C8B-B14F-4D97-AF65-F5344CB8AC3E}">
        <p14:creationId xmlns:p14="http://schemas.microsoft.com/office/powerpoint/2010/main" val="131324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0007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42756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7103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18382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7189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502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326989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129844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78298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195490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A16E66E-2C22-411B-A010-5582D118D5AD}" type="datetimeFigureOut">
              <a:rPr kumimoji="1" lang="ja-JP" altLang="en-US" smtClean="0"/>
              <a:t>2024/5/23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287212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A16E66E-2C22-411B-A010-5582D118D5AD}" type="datetimeFigureOut">
              <a:rPr kumimoji="1" lang="ja-JP" altLang="en-US" smtClean="0"/>
              <a:t>2024/5/23</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3C3DE38E-E3F0-4C0D-B0D6-F1B73655B39B}" type="slidenum">
              <a:rPr kumimoji="1" lang="ja-JP" altLang="en-US" smtClean="0"/>
              <a:t>‹#›</a:t>
            </a:fld>
            <a:endParaRPr kumimoji="1" lang="ja-JP" altLang="en-US" dirty="0"/>
          </a:p>
        </p:txBody>
      </p:sp>
    </p:spTree>
    <p:extLst>
      <p:ext uri="{BB962C8B-B14F-4D97-AF65-F5344CB8AC3E}">
        <p14:creationId xmlns:p14="http://schemas.microsoft.com/office/powerpoint/2010/main" val="319598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65192"/>
            <a:ext cx="5829300" cy="792088"/>
          </a:xfrm>
        </p:spPr>
        <p:txBody>
          <a:bodyPr>
            <a:normAutofit fontScale="90000"/>
          </a:bodyPr>
          <a:lstStyle/>
          <a:p>
            <a:r>
              <a:rPr kumimoji="1" lang="ja-JP" altLang="en-US" sz="3200" dirty="0">
                <a:latin typeface="HGP創英角ﾎﾟｯﾌﾟ体" panose="040B0A00000000000000" pitchFamily="50" charset="-128"/>
                <a:ea typeface="HGP創英角ﾎﾟｯﾌﾟ体" panose="040B0A00000000000000" pitchFamily="50" charset="-128"/>
              </a:rPr>
              <a:t>糖尿病オープン教室ニュース</a:t>
            </a:r>
            <a:r>
              <a:rPr kumimoji="1" lang="en-US" altLang="ja-JP" sz="3200" dirty="0">
                <a:latin typeface="HGP創英角ﾎﾟｯﾌﾟ体" panose="040B0A00000000000000" pitchFamily="50" charset="-128"/>
                <a:ea typeface="HGP創英角ﾎﾟｯﾌﾟ体" panose="040B0A00000000000000" pitchFamily="50" charset="-128"/>
              </a:rPr>
              <a:t/>
            </a:r>
            <a:br>
              <a:rPr kumimoji="1" lang="en-US" altLang="ja-JP" sz="3200" dirty="0">
                <a:latin typeface="HGP創英角ﾎﾟｯﾌﾟ体" panose="040B0A00000000000000" pitchFamily="50" charset="-128"/>
                <a:ea typeface="HGP創英角ﾎﾟｯﾌﾟ体" panose="040B0A00000000000000" pitchFamily="50" charset="-128"/>
              </a:rPr>
            </a:br>
            <a:r>
              <a:rPr kumimoji="1" lang="ja-JP" altLang="en-US" sz="3200" dirty="0">
                <a:latin typeface="HGP創英角ﾎﾟｯﾌﾟ体" panose="040B0A00000000000000" pitchFamily="50" charset="-128"/>
                <a:ea typeface="HGP創英角ﾎﾟｯﾌﾟ体" panose="040B0A00000000000000" pitchFamily="50" charset="-128"/>
              </a:rPr>
              <a:t>「雫</a:t>
            </a:r>
            <a:r>
              <a:rPr kumimoji="1" lang="en-US" altLang="ja-JP" sz="3200" dirty="0">
                <a:latin typeface="HGP創英角ﾎﾟｯﾌﾟ体" panose="040B0A00000000000000" pitchFamily="50" charset="-128"/>
                <a:ea typeface="HGP創英角ﾎﾟｯﾌﾟ体" panose="040B0A00000000000000" pitchFamily="50" charset="-128"/>
              </a:rPr>
              <a:t>-</a:t>
            </a:r>
            <a:r>
              <a:rPr kumimoji="1" lang="ja-JP" altLang="en-US" sz="3200" dirty="0">
                <a:latin typeface="HGP創英角ﾎﾟｯﾌﾟ体" panose="040B0A00000000000000" pitchFamily="50" charset="-128"/>
                <a:ea typeface="HGP創英角ﾎﾟｯﾌﾟ体" panose="040B0A00000000000000" pitchFamily="50" charset="-128"/>
              </a:rPr>
              <a:t>しずく</a:t>
            </a:r>
            <a:r>
              <a:rPr kumimoji="1" lang="en-US" altLang="ja-JP" sz="3200" dirty="0">
                <a:latin typeface="HGP創英角ﾎﾟｯﾌﾟ体" panose="040B0A00000000000000" pitchFamily="50" charset="-128"/>
                <a:ea typeface="HGP創英角ﾎﾟｯﾌﾟ体" panose="040B0A00000000000000" pitchFamily="50" charset="-128"/>
              </a:rPr>
              <a:t>-</a:t>
            </a:r>
            <a:r>
              <a:rPr kumimoji="1" lang="ja-JP" altLang="en-US" sz="3200" dirty="0">
                <a:latin typeface="HGP創英角ﾎﾟｯﾌﾟ体" panose="040B0A00000000000000" pitchFamily="50" charset="-128"/>
                <a:ea typeface="HGP創英角ﾎﾟｯﾌﾟ体" panose="040B0A00000000000000" pitchFamily="50" charset="-128"/>
              </a:rPr>
              <a:t>」</a:t>
            </a:r>
            <a:r>
              <a:rPr lang="ja-JP" altLang="en-US" sz="3200" dirty="0">
                <a:latin typeface="HGP創英角ﾎﾟｯﾌﾟ体" panose="040B0A00000000000000" pitchFamily="50" charset="-128"/>
                <a:ea typeface="HGP創英角ﾎﾟｯﾌﾟ体" panose="040B0A00000000000000" pitchFamily="50" charset="-128"/>
              </a:rPr>
              <a:t>　</a:t>
            </a:r>
            <a:r>
              <a:rPr lang="en-US" altLang="ja-JP" sz="3200" dirty="0" smtClean="0">
                <a:latin typeface="HGP創英角ﾎﾟｯﾌﾟ体" panose="040B0A00000000000000" pitchFamily="50" charset="-128"/>
                <a:ea typeface="HGP創英角ﾎﾟｯﾌﾟ体" panose="040B0A00000000000000" pitchFamily="50" charset="-128"/>
              </a:rPr>
              <a:t>2024</a:t>
            </a:r>
            <a:r>
              <a:rPr lang="ja-JP" altLang="en-US" sz="3200" dirty="0" smtClean="0">
                <a:latin typeface="HGP創英角ﾎﾟｯﾌﾟ体" panose="040B0A00000000000000" pitchFamily="50" charset="-128"/>
                <a:ea typeface="HGP創英角ﾎﾟｯﾌﾟ体" panose="040B0A00000000000000" pitchFamily="50" charset="-128"/>
              </a:rPr>
              <a:t>年</a:t>
            </a:r>
            <a:r>
              <a:rPr lang="en-US" altLang="ja-JP" sz="3200" dirty="0">
                <a:latin typeface="HGP創英角ﾎﾟｯﾌﾟ体" panose="040B0A00000000000000" pitchFamily="50" charset="-128"/>
                <a:ea typeface="HGP創英角ﾎﾟｯﾌﾟ体" panose="040B0A00000000000000" pitchFamily="50" charset="-128"/>
              </a:rPr>
              <a:t>6</a:t>
            </a:r>
            <a:r>
              <a:rPr lang="ja-JP" altLang="en-US" sz="3200" dirty="0">
                <a:latin typeface="HGP創英角ﾎﾟｯﾌﾟ体" panose="040B0A00000000000000" pitchFamily="50" charset="-128"/>
                <a:ea typeface="HGP創英角ﾎﾟｯﾌﾟ体" panose="040B0A00000000000000" pitchFamily="50" charset="-128"/>
              </a:rPr>
              <a:t>月号</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26" name="テキスト ボックス 25">
            <a:extLst>
              <a:ext uri="{FF2B5EF4-FFF2-40B4-BE49-F238E27FC236}">
                <a16:creationId xmlns:a16="http://schemas.microsoft.com/office/drawing/2014/main" id="{7008D1EA-8497-44C0-B032-00E8ABB15285}"/>
              </a:ext>
            </a:extLst>
          </p:cNvPr>
          <p:cNvSpPr txBox="1"/>
          <p:nvPr/>
        </p:nvSpPr>
        <p:spPr>
          <a:xfrm>
            <a:off x="16054" y="3296816"/>
            <a:ext cx="3396018" cy="1569660"/>
          </a:xfrm>
          <a:prstGeom prst="rect">
            <a:avLst/>
          </a:prstGeom>
          <a:noFill/>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rPr>
              <a:t>１</a:t>
            </a:r>
            <a:r>
              <a:rPr lang="ja-JP" altLang="en-US" sz="1200" dirty="0">
                <a:latin typeface="ＭＳ ゴシック" panose="020B0609070205080204" pitchFamily="49" charset="-128"/>
                <a:ea typeface="ＭＳ ゴシック" panose="020B0609070205080204" pitchFamily="49" charset="-128"/>
              </a:rPr>
              <a:t>．インスリン依存状態（すい臓からインスリンが出ていない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en-US" altLang="ja-JP" sz="1200" b="1" dirty="0" smtClean="0">
                <a:solidFill>
                  <a:srgbClr val="FF0066"/>
                </a:solidFill>
                <a:latin typeface="ＭＳ ゴシック" panose="020B0609070205080204" pitchFamily="49" charset="-128"/>
                <a:ea typeface="ＭＳ ゴシック" panose="020B0609070205080204" pitchFamily="49" charset="-128"/>
              </a:rPr>
              <a:t>1</a:t>
            </a:r>
            <a:r>
              <a:rPr lang="ja-JP" altLang="en-US" sz="1200" b="1" dirty="0" smtClean="0">
                <a:solidFill>
                  <a:srgbClr val="FF0066"/>
                </a:solidFill>
                <a:latin typeface="ＭＳ ゴシック" panose="020B0609070205080204" pitchFamily="49" charset="-128"/>
                <a:ea typeface="ＭＳ ゴシック" panose="020B0609070205080204" pitchFamily="49" charset="-128"/>
              </a:rPr>
              <a:t>型糖尿病</a:t>
            </a:r>
            <a:r>
              <a:rPr lang="ja-JP" altLang="en-US" sz="1200" dirty="0" smtClean="0">
                <a:latin typeface="ＭＳ ゴシック" panose="020B0609070205080204" pitchFamily="49" charset="-128"/>
                <a:ea typeface="ＭＳ ゴシック" panose="020B0609070205080204" pitchFamily="49" charset="-128"/>
              </a:rPr>
              <a:t>、すい臓摘出患者など</a:t>
            </a: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．高血糖性</a:t>
            </a:r>
            <a:r>
              <a:rPr lang="ja-JP" altLang="en-US" sz="1200" dirty="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昏睡</a:t>
            </a: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３．重篤な</a:t>
            </a:r>
            <a:r>
              <a:rPr lang="ja-JP" altLang="en-US" sz="1200" dirty="0" smtClean="0">
                <a:latin typeface="ＭＳ ゴシック" panose="020B0609070205080204" pitchFamily="49" charset="-128"/>
                <a:ea typeface="ＭＳ ゴシック" panose="020B0609070205080204" pitchFamily="49" charset="-128"/>
              </a:rPr>
              <a:t>肝障害・腎</a:t>
            </a:r>
            <a:r>
              <a:rPr lang="ja-JP" altLang="en-US" sz="1200" dirty="0">
                <a:latin typeface="ＭＳ ゴシック" panose="020B0609070205080204" pitchFamily="49" charset="-128"/>
                <a:ea typeface="ＭＳ ゴシック" panose="020B0609070205080204" pitchFamily="49" charset="-128"/>
              </a:rPr>
              <a:t>障害の</a:t>
            </a:r>
            <a:r>
              <a:rPr lang="ja-JP" altLang="en-US" sz="1200" dirty="0" smtClean="0">
                <a:latin typeface="ＭＳ ゴシック" panose="020B0609070205080204" pitchFamily="49" charset="-128"/>
                <a:ea typeface="ＭＳ ゴシック" panose="020B0609070205080204" pitchFamily="49" charset="-128"/>
              </a:rPr>
              <a:t>合併しているとき</a:t>
            </a: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４．重症感染症、外傷、中等度以上の外科手術</a:t>
            </a:r>
          </a:p>
          <a:p>
            <a:r>
              <a:rPr lang="ja-JP" altLang="en-US" sz="1200" dirty="0">
                <a:latin typeface="ＭＳ ゴシック" panose="020B0609070205080204" pitchFamily="49" charset="-128"/>
                <a:ea typeface="ＭＳ ゴシック" panose="020B0609070205080204" pitchFamily="49" charset="-128"/>
              </a:rPr>
              <a:t>５．妊娠計画中、妊娠中・授乳中の</a:t>
            </a:r>
            <a:r>
              <a:rPr lang="ja-JP" altLang="en-US" sz="1200" dirty="0" smtClean="0">
                <a:latin typeface="ＭＳ ゴシック" panose="020B0609070205080204" pitchFamily="49" charset="-128"/>
                <a:ea typeface="ＭＳ ゴシック" panose="020B0609070205080204" pitchFamily="49" charset="-128"/>
              </a:rPr>
              <a:t>女性</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など</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a:extLst>
              <a:ext uri="{FF2B5EF4-FFF2-40B4-BE49-F238E27FC236}">
                <a16:creationId xmlns:a16="http://schemas.microsoft.com/office/drawing/2014/main" id="{7008D1EA-8497-44C0-B032-00E8ABB15285}"/>
              </a:ext>
            </a:extLst>
          </p:cNvPr>
          <p:cNvSpPr txBox="1"/>
          <p:nvPr/>
        </p:nvSpPr>
        <p:spPr>
          <a:xfrm>
            <a:off x="3472251" y="3311332"/>
            <a:ext cx="3413133" cy="1569660"/>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１．インスリン非依存時状態でも著明な高血糖</a:t>
            </a:r>
            <a:r>
              <a:rPr lang="ja-JP" altLang="en-US" sz="1200" dirty="0" smtClean="0">
                <a:latin typeface="ＭＳ ゴシック" panose="020B0609070205080204" pitchFamily="49" charset="-128"/>
                <a:ea typeface="ＭＳ ゴシック" panose="020B0609070205080204" pitchFamily="49" charset="-128"/>
              </a:rPr>
              <a:t>時（</a:t>
            </a:r>
            <a:r>
              <a:rPr lang="ja-JP" altLang="en-US" sz="1200" dirty="0">
                <a:latin typeface="ＭＳ ゴシック" panose="020B0609070205080204" pitchFamily="49" charset="-128"/>
                <a:ea typeface="ＭＳ ゴシック" panose="020B0609070205080204" pitchFamily="49" charset="-128"/>
              </a:rPr>
              <a:t>空腹時血糖値＞250mg/</a:t>
            </a:r>
            <a:r>
              <a:rPr lang="ja-JP" altLang="en-US" sz="1200" dirty="0" smtClean="0">
                <a:latin typeface="ＭＳ ゴシック" panose="020B0609070205080204" pitchFamily="49" charset="-128"/>
                <a:ea typeface="ＭＳ ゴシック" panose="020B0609070205080204" pitchFamily="49" charset="-128"/>
              </a:rPr>
              <a:t>dl</a:t>
            </a:r>
            <a:r>
              <a:rPr lang="ja-JP" altLang="en-US" sz="1200" dirty="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随時</a:t>
            </a:r>
            <a:r>
              <a:rPr lang="ja-JP" altLang="en-US" sz="1200" dirty="0">
                <a:latin typeface="ＭＳ ゴシック" panose="020B0609070205080204" pitchFamily="49" charset="-128"/>
                <a:ea typeface="ＭＳ ゴシック" panose="020B0609070205080204" pitchFamily="49" charset="-128"/>
              </a:rPr>
              <a:t>血糖値＞350mg/dl）</a:t>
            </a:r>
          </a:p>
          <a:p>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．経口血糖</a:t>
            </a:r>
            <a:r>
              <a:rPr lang="ja-JP" altLang="en-US" sz="1200" dirty="0">
                <a:latin typeface="ＭＳ ゴシック" panose="020B0609070205080204" pitchFamily="49" charset="-128"/>
                <a:ea typeface="ＭＳ ゴシック" panose="020B0609070205080204" pitchFamily="49" charset="-128"/>
              </a:rPr>
              <a:t>降下</a:t>
            </a:r>
            <a:r>
              <a:rPr lang="ja-JP" altLang="en-US" sz="1200" dirty="0" smtClean="0">
                <a:latin typeface="ＭＳ ゴシック" panose="020B0609070205080204" pitchFamily="49" charset="-128"/>
                <a:ea typeface="ＭＳ ゴシック" panose="020B0609070205080204" pitchFamily="49" charset="-128"/>
              </a:rPr>
              <a:t>薬のみでは良好な血糖</a:t>
            </a:r>
            <a:r>
              <a:rPr lang="ja-JP" altLang="en-US" sz="1200" dirty="0">
                <a:latin typeface="ＭＳ ゴシック" panose="020B0609070205080204" pitchFamily="49" charset="-128"/>
                <a:ea typeface="ＭＳ ゴシック" panose="020B0609070205080204" pitchFamily="49" charset="-128"/>
              </a:rPr>
              <a:t>コントロール</a:t>
            </a:r>
            <a:r>
              <a:rPr lang="ja-JP" altLang="en-US" sz="1200" dirty="0" smtClean="0">
                <a:latin typeface="ＭＳ ゴシック" panose="020B0609070205080204" pitchFamily="49" charset="-128"/>
                <a:ea typeface="ＭＳ ゴシック" panose="020B0609070205080204" pitchFamily="49" charset="-128"/>
              </a:rPr>
              <a:t>が得られないとき</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３</a:t>
            </a:r>
            <a:r>
              <a:rPr lang="ja-JP" altLang="en-US" sz="1200" dirty="0">
                <a:latin typeface="ＭＳ ゴシック" panose="020B0609070205080204" pitchFamily="49" charset="-128"/>
                <a:ea typeface="ＭＳ ゴシック" panose="020B0609070205080204" pitchFamily="49" charset="-128"/>
              </a:rPr>
              <a:t>．糖毒性を積極的に解除する</a:t>
            </a:r>
            <a:r>
              <a:rPr lang="ja-JP" altLang="en-US" sz="1200" dirty="0" smtClean="0">
                <a:latin typeface="ＭＳ ゴシック" panose="020B0609070205080204" pitchFamily="49" charset="-128"/>
                <a:ea typeface="ＭＳ ゴシック" panose="020B0609070205080204" pitchFamily="49" charset="-128"/>
              </a:rPr>
              <a:t>場合</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４</a:t>
            </a:r>
            <a:r>
              <a:rPr lang="ja-JP" altLang="en-US" sz="1200" dirty="0" smtClean="0">
                <a:latin typeface="ＭＳ ゴシック" panose="020B0609070205080204" pitchFamily="49" charset="-128"/>
                <a:ea typeface="ＭＳ ゴシック" panose="020B0609070205080204" pitchFamily="49" charset="-128"/>
              </a:rPr>
              <a:t>．ステロイド治療時に高血糖を認める場合</a:t>
            </a:r>
            <a:r>
              <a:rPr lang="ja-JP" altLang="en-US" sz="1200" dirty="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など</a:t>
            </a:r>
            <a:endParaRPr lang="ja-JP" altLang="en-US" sz="1200" dirty="0">
              <a:latin typeface="ＭＳ ゴシック" panose="020B0609070205080204" pitchFamily="49" charset="-128"/>
              <a:ea typeface="ＭＳ ゴシック" panose="020B0609070205080204" pitchFamily="49" charset="-128"/>
            </a:endParaRPr>
          </a:p>
        </p:txBody>
      </p:sp>
      <p:pic>
        <p:nvPicPr>
          <p:cNvPr id="27" name="Picture 12" descr="インスリンペン型注入器のイラスト">
            <a:extLst>
              <a:ext uri="{FF2B5EF4-FFF2-40B4-BE49-F238E27FC236}">
                <a16:creationId xmlns:a16="http://schemas.microsoft.com/office/drawing/2014/main" id="{56506617-D05A-45E5-93C8-CE9673F8998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645833">
            <a:off x="3856530" y="4798576"/>
            <a:ext cx="767111" cy="769034"/>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5"/>
          <p:cNvSpPr txBox="1">
            <a:spLocks noChangeArrowheads="1"/>
          </p:cNvSpPr>
          <p:nvPr/>
        </p:nvSpPr>
        <p:spPr bwMode="auto">
          <a:xfrm>
            <a:off x="3459319" y="2792760"/>
            <a:ext cx="34196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ja-JP" altLang="en-US" sz="1400" b="1" dirty="0">
                <a:latin typeface="ＭＳ ゴシック" panose="020B0609070205080204" pitchFamily="49" charset="-128"/>
                <a:ea typeface="ＭＳ ゴシック" panose="020B0609070205080204" pitchFamily="49" charset="-128"/>
              </a:rPr>
              <a:t>相対</a:t>
            </a:r>
            <a:r>
              <a:rPr lang="ja-JP" altLang="en-US" sz="1400" b="1" dirty="0" smtClean="0">
                <a:latin typeface="ＭＳ ゴシック" panose="020B0609070205080204" pitchFamily="49" charset="-128"/>
                <a:ea typeface="ＭＳ ゴシック" panose="020B0609070205080204" pitchFamily="49" charset="-128"/>
              </a:rPr>
              <a:t>的適応</a:t>
            </a:r>
            <a:endParaRPr lang="en-US" altLang="ja-JP" sz="1400" b="1"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（インスリン</a:t>
            </a:r>
            <a:r>
              <a:rPr lang="ja-JP" altLang="en-US" sz="1400" dirty="0">
                <a:latin typeface="ＭＳ ゴシック" panose="020B0609070205080204" pitchFamily="49" charset="-128"/>
                <a:ea typeface="ＭＳ ゴシック" panose="020B0609070205080204" pitchFamily="49" charset="-128"/>
              </a:rPr>
              <a:t>治療が</a:t>
            </a:r>
            <a:r>
              <a:rPr lang="ja-JP" altLang="en-US" sz="1400" b="1" dirty="0">
                <a:solidFill>
                  <a:srgbClr val="7030A0"/>
                </a:solidFill>
                <a:latin typeface="ＭＳ ゴシック" panose="020B0609070205080204" pitchFamily="49" charset="-128"/>
                <a:ea typeface="ＭＳ ゴシック" panose="020B0609070205080204" pitchFamily="49" charset="-128"/>
              </a:rPr>
              <a:t>必要と考える</a:t>
            </a:r>
            <a:r>
              <a:rPr lang="ja-JP" altLang="en-US" sz="1400" b="1" dirty="0" smtClean="0">
                <a:solidFill>
                  <a:srgbClr val="7030A0"/>
                </a:solidFill>
                <a:latin typeface="ＭＳ ゴシック" panose="020B0609070205080204" pitchFamily="49" charset="-128"/>
                <a:ea typeface="ＭＳ ゴシック" panose="020B0609070205080204" pitchFamily="49" charset="-128"/>
              </a:rPr>
              <a:t>状況</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4"/>
          <a:stretch>
            <a:fillRect/>
          </a:stretch>
        </p:blipFill>
        <p:spPr>
          <a:xfrm>
            <a:off x="1263299" y="6287198"/>
            <a:ext cx="723974" cy="482649"/>
          </a:xfrm>
          <a:prstGeom prst="rect">
            <a:avLst/>
          </a:prstGeom>
        </p:spPr>
      </p:pic>
      <p:pic>
        <p:nvPicPr>
          <p:cNvPr id="8" name="図 7"/>
          <p:cNvPicPr>
            <a:picLocks noChangeAspect="1"/>
          </p:cNvPicPr>
          <p:nvPr/>
        </p:nvPicPr>
        <p:blipFill>
          <a:blip r:embed="rId5"/>
          <a:stretch>
            <a:fillRect/>
          </a:stretch>
        </p:blipFill>
        <p:spPr>
          <a:xfrm>
            <a:off x="1263299" y="6909316"/>
            <a:ext cx="723974" cy="482649"/>
          </a:xfrm>
          <a:prstGeom prst="rect">
            <a:avLst/>
          </a:prstGeom>
        </p:spPr>
      </p:pic>
      <p:pic>
        <p:nvPicPr>
          <p:cNvPr id="9" name="図 8"/>
          <p:cNvPicPr>
            <a:picLocks noChangeAspect="1"/>
          </p:cNvPicPr>
          <p:nvPr/>
        </p:nvPicPr>
        <p:blipFill>
          <a:blip r:embed="rId6"/>
          <a:stretch>
            <a:fillRect/>
          </a:stretch>
        </p:blipFill>
        <p:spPr>
          <a:xfrm>
            <a:off x="1263299" y="8150533"/>
            <a:ext cx="730273" cy="486848"/>
          </a:xfrm>
          <a:prstGeom prst="rect">
            <a:avLst/>
          </a:prstGeom>
        </p:spPr>
      </p:pic>
      <p:pic>
        <p:nvPicPr>
          <p:cNvPr id="10" name="図 9"/>
          <p:cNvPicPr>
            <a:picLocks noChangeAspect="1"/>
          </p:cNvPicPr>
          <p:nvPr/>
        </p:nvPicPr>
        <p:blipFill>
          <a:blip r:embed="rId7"/>
          <a:stretch>
            <a:fillRect/>
          </a:stretch>
        </p:blipFill>
        <p:spPr>
          <a:xfrm>
            <a:off x="1254994" y="7528415"/>
            <a:ext cx="729337" cy="486225"/>
          </a:xfrm>
          <a:prstGeom prst="rect">
            <a:avLst/>
          </a:prstGeom>
        </p:spPr>
      </p:pic>
      <p:pic>
        <p:nvPicPr>
          <p:cNvPr id="13" name="図 12"/>
          <p:cNvPicPr>
            <a:picLocks noChangeAspect="1"/>
          </p:cNvPicPr>
          <p:nvPr/>
        </p:nvPicPr>
        <p:blipFill>
          <a:blip r:embed="rId8"/>
          <a:stretch>
            <a:fillRect/>
          </a:stretch>
        </p:blipFill>
        <p:spPr>
          <a:xfrm>
            <a:off x="1263299" y="8794980"/>
            <a:ext cx="723974" cy="482649"/>
          </a:xfrm>
          <a:prstGeom prst="rect">
            <a:avLst/>
          </a:prstGeom>
        </p:spPr>
      </p:pic>
      <p:pic>
        <p:nvPicPr>
          <p:cNvPr id="14" name="図 13"/>
          <p:cNvPicPr>
            <a:picLocks noChangeAspect="1"/>
          </p:cNvPicPr>
          <p:nvPr/>
        </p:nvPicPr>
        <p:blipFill>
          <a:blip r:embed="rId9"/>
          <a:stretch>
            <a:fillRect/>
          </a:stretch>
        </p:blipFill>
        <p:spPr>
          <a:xfrm>
            <a:off x="1266824" y="9375364"/>
            <a:ext cx="720337" cy="480224"/>
          </a:xfrm>
          <a:prstGeom prst="rect">
            <a:avLst/>
          </a:prstGeom>
        </p:spPr>
      </p:pic>
      <p:sp>
        <p:nvSpPr>
          <p:cNvPr id="18" name="テキスト ボックス 17"/>
          <p:cNvSpPr txBox="1"/>
          <p:nvPr/>
        </p:nvSpPr>
        <p:spPr>
          <a:xfrm>
            <a:off x="109539" y="6388334"/>
            <a:ext cx="93616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超速効型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3" name="テキスト ボックス 32"/>
          <p:cNvSpPr txBox="1"/>
          <p:nvPr/>
        </p:nvSpPr>
        <p:spPr>
          <a:xfrm>
            <a:off x="205454" y="7024802"/>
            <a:ext cx="744337"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速効型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207854" y="7626263"/>
            <a:ext cx="741937"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中間</a:t>
            </a:r>
            <a:r>
              <a:rPr kumimoji="1" lang="ja-JP" altLang="en-US" sz="1400" dirty="0" smtClean="0">
                <a:latin typeface="ＭＳ ゴシック" panose="020B0609070205080204" pitchFamily="49" charset="-128"/>
                <a:ea typeface="ＭＳ ゴシック" panose="020B0609070205080204" pitchFamily="49" charset="-128"/>
              </a:rPr>
              <a:t>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6" name="テキスト ボックス 35"/>
          <p:cNvSpPr txBox="1"/>
          <p:nvPr/>
        </p:nvSpPr>
        <p:spPr>
          <a:xfrm>
            <a:off x="58305" y="8266610"/>
            <a:ext cx="1077794"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持効溶解型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188839" y="8918461"/>
            <a:ext cx="777565"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混合</a:t>
            </a:r>
            <a:r>
              <a:rPr kumimoji="1" lang="ja-JP" altLang="en-US" sz="1400" dirty="0" smtClean="0">
                <a:latin typeface="ＭＳ ゴシック" panose="020B0609070205080204" pitchFamily="49" charset="-128"/>
                <a:ea typeface="ＭＳ ゴシック" panose="020B0609070205080204" pitchFamily="49" charset="-128"/>
              </a:rPr>
              <a:t>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39035" y="9516508"/>
            <a:ext cx="107717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配合溶解型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2924944" y="6011734"/>
            <a:ext cx="619707"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特徴</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8" name="テキスト ボックス 47"/>
          <p:cNvSpPr txBox="1"/>
          <p:nvPr/>
        </p:nvSpPr>
        <p:spPr>
          <a:xfrm>
            <a:off x="1985805" y="6260095"/>
            <a:ext cx="3139893" cy="461665"/>
          </a:xfrm>
          <a:prstGeom prst="rect">
            <a:avLst/>
          </a:prstGeom>
          <a:noFill/>
        </p:spPr>
        <p:txBody>
          <a:bodyPr wrap="square" rtlCol="0">
            <a:spAutoFit/>
          </a:bodyPr>
          <a:lstStyle/>
          <a:p>
            <a:r>
              <a:rPr lang="ja-JP" altLang="en-US" sz="1200" b="1" dirty="0" smtClean="0">
                <a:solidFill>
                  <a:schemeClr val="accent6"/>
                </a:solidFill>
                <a:latin typeface="ＭＳ ゴシック" panose="020B0609070205080204" pitchFamily="49" charset="-128"/>
                <a:ea typeface="ＭＳ ゴシック" panose="020B0609070205080204" pitchFamily="49" charset="-128"/>
              </a:rPr>
              <a:t>追加分泌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注射後すぐに効き始め、作用が最も短い。</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1993572" y="6831203"/>
            <a:ext cx="3142842" cy="646331"/>
          </a:xfrm>
          <a:prstGeom prst="rect">
            <a:avLst/>
          </a:prstGeom>
          <a:noFill/>
        </p:spPr>
        <p:txBody>
          <a:bodyPr wrap="square" rtlCol="0">
            <a:spAutoFit/>
          </a:bodyPr>
          <a:lstStyle/>
          <a:p>
            <a:r>
              <a:rPr lang="ja-JP" altLang="en-US" sz="1200" b="1" dirty="0" smtClean="0">
                <a:solidFill>
                  <a:schemeClr val="accent6"/>
                </a:solidFill>
                <a:latin typeface="ＭＳ ゴシック" panose="020B0609070205080204" pitchFamily="49" charset="-128"/>
                <a:ea typeface="ＭＳ ゴシック" panose="020B0609070205080204" pitchFamily="49" charset="-128"/>
              </a:rPr>
              <a:t>追加分泌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注射後</a:t>
            </a:r>
            <a:r>
              <a:rPr kumimoji="1" lang="en-US" altLang="ja-JP" sz="1200" dirty="0" smtClean="0">
                <a:latin typeface="ＭＳ ゴシック" panose="020B0609070205080204" pitchFamily="49" charset="-128"/>
                <a:ea typeface="ＭＳ ゴシック" panose="020B0609070205080204" pitchFamily="49" charset="-128"/>
              </a:rPr>
              <a:t>30</a:t>
            </a:r>
            <a:r>
              <a:rPr kumimoji="1" lang="ja-JP" altLang="en-US" sz="1200" dirty="0" smtClean="0">
                <a:latin typeface="ＭＳ ゴシック" panose="020B0609070205080204" pitchFamily="49" charset="-128"/>
                <a:ea typeface="ＭＳ ゴシック" panose="020B0609070205080204" pitchFamily="49" charset="-128"/>
              </a:rPr>
              <a:t>分程度で効き始め、超速効型に</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比べてゆっくりと効く。</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0" name="テキスト ボックス 49"/>
          <p:cNvSpPr txBox="1"/>
          <p:nvPr/>
        </p:nvSpPr>
        <p:spPr>
          <a:xfrm>
            <a:off x="1969709" y="7447578"/>
            <a:ext cx="3491332" cy="646331"/>
          </a:xfrm>
          <a:prstGeom prst="rect">
            <a:avLst/>
          </a:prstGeom>
          <a:noFill/>
        </p:spPr>
        <p:txBody>
          <a:bodyPr wrap="square" rtlCol="0">
            <a:spAutoFit/>
          </a:bodyPr>
          <a:lstStyle/>
          <a:p>
            <a:r>
              <a:rPr lang="ja-JP" altLang="en-US" sz="1200" b="1" dirty="0" smtClean="0">
                <a:solidFill>
                  <a:srgbClr val="00B050"/>
                </a:solidFill>
                <a:latin typeface="ＭＳ ゴシック" panose="020B0609070205080204" pitchFamily="49" charset="-128"/>
                <a:ea typeface="ＭＳ ゴシック" panose="020B0609070205080204" pitchFamily="49" charset="-128"/>
              </a:rPr>
              <a:t>基礎分泌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注射後ゆっくりと効き始め、ほぼ</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日</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効果がある。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1984331" y="8124834"/>
            <a:ext cx="3142843" cy="646331"/>
          </a:xfrm>
          <a:prstGeom prst="rect">
            <a:avLst/>
          </a:prstGeom>
          <a:noFill/>
        </p:spPr>
        <p:txBody>
          <a:bodyPr wrap="square" rtlCol="0">
            <a:spAutoFit/>
          </a:bodyPr>
          <a:lstStyle/>
          <a:p>
            <a:r>
              <a:rPr lang="ja-JP" altLang="en-US" sz="1200" b="1" dirty="0" smtClean="0">
                <a:solidFill>
                  <a:srgbClr val="00B050"/>
                </a:solidFill>
                <a:latin typeface="ＭＳ ゴシック" panose="020B0609070205080204" pitchFamily="49" charset="-128"/>
                <a:ea typeface="ＭＳ ゴシック" panose="020B0609070205080204" pitchFamily="49" charset="-128"/>
              </a:rPr>
              <a:t>基礎分泌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中間型よりも長く効き、ほぼ</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日安定して効果がある。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1975804" y="8771165"/>
            <a:ext cx="3479142" cy="646331"/>
          </a:xfrm>
          <a:prstGeom prst="rect">
            <a:avLst/>
          </a:prstGeom>
          <a:noFill/>
        </p:spPr>
        <p:txBody>
          <a:bodyPr wrap="square" rtlCol="0">
            <a:spAutoFit/>
          </a:bodyPr>
          <a:lstStyle/>
          <a:p>
            <a:r>
              <a:rPr lang="ja-JP" altLang="en-US" sz="1200" b="1" dirty="0" smtClean="0">
                <a:solidFill>
                  <a:srgbClr val="00B050"/>
                </a:solidFill>
                <a:latin typeface="ＭＳ ゴシック" panose="020B0609070205080204" pitchFamily="49" charset="-128"/>
                <a:ea typeface="ＭＳ ゴシック" panose="020B0609070205080204" pitchFamily="49" charset="-128"/>
              </a:rPr>
              <a:t>基礎分泌</a:t>
            </a:r>
            <a:r>
              <a:rPr lang="ja-JP" altLang="en-US" sz="1200" dirty="0" smtClean="0">
                <a:latin typeface="ＭＳ ゴシック" panose="020B0609070205080204" pitchFamily="49" charset="-128"/>
                <a:ea typeface="ＭＳ ゴシック" panose="020B0609070205080204" pitchFamily="49" charset="-128"/>
              </a:rPr>
              <a:t>・</a:t>
            </a:r>
            <a:r>
              <a:rPr lang="ja-JP" altLang="en-US" sz="1200" b="1" dirty="0" smtClean="0">
                <a:solidFill>
                  <a:schemeClr val="accent6"/>
                </a:solidFill>
                <a:latin typeface="ＭＳ ゴシック" panose="020B0609070205080204" pitchFamily="49" charset="-128"/>
                <a:ea typeface="ＭＳ ゴシック" panose="020B0609070205080204" pitchFamily="49" charset="-128"/>
              </a:rPr>
              <a:t>追加分泌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超速効型や速効型と、</a:t>
            </a:r>
            <a:r>
              <a:rPr kumimoji="1" lang="ja-JP" altLang="en-US" sz="1200" dirty="0" smtClean="0">
                <a:latin typeface="ＭＳ ゴシック" panose="020B0609070205080204" pitchFamily="49" charset="-128"/>
                <a:ea typeface="ＭＳ ゴシック" panose="020B0609070205080204" pitchFamily="49" charset="-128"/>
              </a:rPr>
              <a:t>中間型インスリン製剤</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の配合製剤。</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3" name="テキスト ボックス 52"/>
          <p:cNvSpPr txBox="1"/>
          <p:nvPr/>
        </p:nvSpPr>
        <p:spPr>
          <a:xfrm>
            <a:off x="1993571" y="9347229"/>
            <a:ext cx="3443609" cy="646331"/>
          </a:xfrm>
          <a:prstGeom prst="rect">
            <a:avLst/>
          </a:prstGeom>
          <a:noFill/>
        </p:spPr>
        <p:txBody>
          <a:bodyPr wrap="square" rtlCol="0">
            <a:spAutoFit/>
          </a:bodyPr>
          <a:lstStyle/>
          <a:p>
            <a:r>
              <a:rPr lang="ja-JP" altLang="en-US" sz="1200" b="1" dirty="0" smtClean="0">
                <a:solidFill>
                  <a:srgbClr val="00B050"/>
                </a:solidFill>
                <a:latin typeface="ＭＳ ゴシック" panose="020B0609070205080204" pitchFamily="49" charset="-128"/>
                <a:ea typeface="ＭＳ ゴシック" panose="020B0609070205080204" pitchFamily="49" charset="-128"/>
              </a:rPr>
              <a:t>基礎分泌</a:t>
            </a:r>
            <a:r>
              <a:rPr lang="ja-JP" altLang="en-US" sz="1200" dirty="0" smtClean="0">
                <a:latin typeface="ＭＳ ゴシック" panose="020B0609070205080204" pitchFamily="49" charset="-128"/>
                <a:ea typeface="ＭＳ ゴシック" panose="020B0609070205080204" pitchFamily="49" charset="-128"/>
              </a:rPr>
              <a:t>・</a:t>
            </a:r>
            <a:r>
              <a:rPr lang="ja-JP" altLang="en-US" sz="1200" b="1" dirty="0" smtClean="0">
                <a:solidFill>
                  <a:schemeClr val="accent6"/>
                </a:solidFill>
                <a:latin typeface="ＭＳ ゴシック" panose="020B0609070205080204" pitchFamily="49" charset="-128"/>
                <a:ea typeface="ＭＳ ゴシック" panose="020B0609070205080204" pitchFamily="49" charset="-128"/>
              </a:rPr>
              <a:t>追加分泌</a:t>
            </a:r>
            <a:r>
              <a:rPr lang="ja-JP" altLang="en-US" sz="1200" dirty="0" smtClean="0">
                <a:latin typeface="ＭＳ ゴシック" panose="020B0609070205080204" pitchFamily="49" charset="-128"/>
                <a:ea typeface="ＭＳ ゴシック" panose="020B0609070205080204" pitchFamily="49" charset="-128"/>
              </a:rPr>
              <a:t>を補う。</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超速効型と、</a:t>
            </a:r>
            <a:r>
              <a:rPr lang="ja-JP" altLang="en-US" sz="1200" dirty="0">
                <a:latin typeface="ＭＳ ゴシック" panose="020B0609070205080204" pitchFamily="49" charset="-128"/>
                <a:ea typeface="ＭＳ ゴシック" panose="020B0609070205080204" pitchFamily="49" charset="-128"/>
              </a:rPr>
              <a:t>持効</a:t>
            </a:r>
            <a:r>
              <a:rPr lang="ja-JP" altLang="en-US" sz="1200" dirty="0" smtClean="0">
                <a:latin typeface="ＭＳ ゴシック" panose="020B0609070205080204" pitchFamily="49" charset="-128"/>
                <a:ea typeface="ＭＳ ゴシック" panose="020B0609070205080204" pitchFamily="49" charset="-128"/>
              </a:rPr>
              <a:t>溶解型</a:t>
            </a:r>
            <a:r>
              <a:rPr kumimoji="1" lang="ja-JP" altLang="en-US" sz="1200" dirty="0" smtClean="0">
                <a:latin typeface="ＭＳ ゴシック" panose="020B0609070205080204" pitchFamily="49" charset="-128"/>
                <a:ea typeface="ＭＳ ゴシック" panose="020B0609070205080204" pitchFamily="49" charset="-128"/>
              </a:rPr>
              <a:t>インスリン製剤</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の配合製剤。</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4" name="テキスト ボックス 53"/>
          <p:cNvSpPr txBox="1"/>
          <p:nvPr/>
        </p:nvSpPr>
        <p:spPr>
          <a:xfrm>
            <a:off x="109539" y="912237"/>
            <a:ext cx="6700732" cy="95410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蒸し暑い季節がやってまいりました</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糖尿病薬物</a:t>
            </a:r>
            <a:r>
              <a:rPr lang="ja-JP" altLang="en-US" sz="1400" dirty="0" smtClean="0">
                <a:latin typeface="ＭＳ ゴシック" panose="020B0609070205080204" pitchFamily="49" charset="-128"/>
                <a:ea typeface="ＭＳ ゴシック" panose="020B0609070205080204" pitchFamily="49" charset="-128"/>
              </a:rPr>
              <a:t>療法は、</a:t>
            </a:r>
            <a:r>
              <a:rPr lang="ja-JP" altLang="en-US" sz="1400" dirty="0">
                <a:latin typeface="ＭＳ ゴシック" panose="020B0609070205080204" pitchFamily="49" charset="-128"/>
                <a:ea typeface="ＭＳ ゴシック" panose="020B0609070205080204" pitchFamily="49" charset="-128"/>
              </a:rPr>
              <a:t>経口血糖降下</a:t>
            </a:r>
            <a:r>
              <a:rPr lang="ja-JP" altLang="en-US" sz="1400" dirty="0" smtClean="0">
                <a:latin typeface="ＭＳ ゴシック" panose="020B0609070205080204" pitchFamily="49" charset="-128"/>
                <a:ea typeface="ＭＳ ゴシック" panose="020B0609070205080204" pitchFamily="49" charset="-128"/>
              </a:rPr>
              <a:t>薬と注射薬（</a:t>
            </a:r>
            <a:r>
              <a:rPr lang="ja-JP" altLang="en-US" sz="1400" dirty="0">
                <a:latin typeface="ＭＳ ゴシック" panose="020B0609070205080204" pitchFamily="49" charset="-128"/>
                <a:ea typeface="ＭＳ ゴシック" panose="020B0609070205080204" pitchFamily="49" charset="-128"/>
              </a:rPr>
              <a:t>インスリン、ＧＬＰ</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１受容体作動薬</a:t>
            </a:r>
            <a:r>
              <a:rPr lang="ja-JP" altLang="en-US" sz="1400" dirty="0" smtClean="0">
                <a:latin typeface="ＭＳ ゴシック" panose="020B0609070205080204" pitchFamily="49" charset="-128"/>
                <a:ea typeface="ＭＳ ゴシック" panose="020B0609070205080204" pitchFamily="49" charset="-128"/>
              </a:rPr>
              <a:t>）の大きく</a:t>
            </a:r>
            <a:r>
              <a:rPr lang="ja-JP" altLang="en-US" sz="1400" dirty="0">
                <a:latin typeface="ＭＳ ゴシック" panose="020B0609070205080204" pitchFamily="49" charset="-128"/>
                <a:ea typeface="ＭＳ ゴシック" panose="020B0609070205080204" pitchFamily="49" charset="-128"/>
              </a:rPr>
              <a:t>２つに分類されます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今回</a:t>
            </a:r>
            <a:r>
              <a:rPr lang="ja-JP" altLang="en-US" sz="1400" dirty="0" smtClean="0">
                <a:latin typeface="ＭＳ ゴシック" panose="020B0609070205080204" pitchFamily="49" charset="-128"/>
                <a:ea typeface="ＭＳ ゴシック" panose="020B0609070205080204" pitchFamily="49" charset="-128"/>
              </a:rPr>
              <a:t>は、注射薬のなかで</a:t>
            </a:r>
            <a:r>
              <a:rPr lang="ja-JP" altLang="en-US" sz="1400" dirty="0">
                <a:latin typeface="ＭＳ ゴシック" panose="020B0609070205080204" pitchFamily="49" charset="-128"/>
                <a:ea typeface="ＭＳ ゴシック" panose="020B0609070205080204" pitchFamily="49" charset="-128"/>
              </a:rPr>
              <a:t>も</a:t>
            </a:r>
            <a:r>
              <a:rPr lang="ja-JP" altLang="en-US" sz="1400" dirty="0" smtClean="0">
                <a:latin typeface="ＭＳ ゴシック" panose="020B0609070205080204" pitchFamily="49" charset="-128"/>
                <a:ea typeface="ＭＳ ゴシック" panose="020B0609070205080204" pitchFamily="49" charset="-128"/>
              </a:rPr>
              <a:t>インスリン製剤について一部をお伝え</a:t>
            </a:r>
            <a:r>
              <a:rPr lang="ja-JP" altLang="en-US" sz="1400" dirty="0">
                <a:latin typeface="ＭＳ ゴシック" panose="020B0609070205080204" pitchFamily="49" charset="-128"/>
                <a:ea typeface="ＭＳ ゴシック" panose="020B0609070205080204" pitchFamily="49" charset="-128"/>
              </a:rPr>
              <a:t>します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61" name="テキスト ボックス 60"/>
          <p:cNvSpPr txBox="1"/>
          <p:nvPr/>
        </p:nvSpPr>
        <p:spPr>
          <a:xfrm>
            <a:off x="5348514" y="6339772"/>
            <a:ext cx="1404411" cy="523220"/>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ﾋｭｰﾏﾛｸﾞ注、</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ﾉﾎﾞﾗﾋﾟｯﾄﾞなど</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2" name="テキスト ボックス 61"/>
          <p:cNvSpPr txBox="1"/>
          <p:nvPr/>
        </p:nvSpPr>
        <p:spPr>
          <a:xfrm>
            <a:off x="5348514" y="7080578"/>
            <a:ext cx="1375960"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ﾉﾎﾞﾘﾝ</a:t>
            </a:r>
            <a:r>
              <a:rPr kumimoji="1" lang="en-US" altLang="ja-JP" sz="1400" dirty="0" smtClean="0">
                <a:solidFill>
                  <a:srgbClr val="FF0000"/>
                </a:solidFill>
                <a:latin typeface="ＭＳ ゴシック" panose="020B0609070205080204" pitchFamily="49" charset="-128"/>
                <a:ea typeface="ＭＳ ゴシック" panose="020B0609070205080204" pitchFamily="49" charset="-128"/>
              </a:rPr>
              <a:t>R</a:t>
            </a:r>
            <a:r>
              <a:rPr kumimoji="1" lang="ja-JP" altLang="en-US" sz="1400" dirty="0" smtClean="0">
                <a:latin typeface="ＭＳ ゴシック" panose="020B0609070205080204" pitchFamily="49" charset="-128"/>
                <a:ea typeface="ＭＳ ゴシック" panose="020B0609070205080204" pitchFamily="49" charset="-128"/>
              </a:rPr>
              <a:t>注など</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3" name="テキスト ボックス 62"/>
          <p:cNvSpPr txBox="1"/>
          <p:nvPr/>
        </p:nvSpPr>
        <p:spPr>
          <a:xfrm>
            <a:off x="5366700" y="7665164"/>
            <a:ext cx="1386225"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ﾉﾎﾞﾘﾝ</a:t>
            </a:r>
            <a:r>
              <a:rPr kumimoji="1" lang="en-US" altLang="ja-JP" sz="1400" dirty="0" smtClean="0">
                <a:solidFill>
                  <a:srgbClr val="FF0000"/>
                </a:solidFill>
                <a:latin typeface="ＭＳ ゴシック" panose="020B0609070205080204" pitchFamily="49" charset="-128"/>
                <a:ea typeface="ＭＳ ゴシック" panose="020B0609070205080204" pitchFamily="49" charset="-128"/>
              </a:rPr>
              <a:t>N</a:t>
            </a:r>
            <a:r>
              <a:rPr kumimoji="1" lang="ja-JP" altLang="en-US" sz="1400" dirty="0" smtClean="0">
                <a:latin typeface="ＭＳ ゴシック" panose="020B0609070205080204" pitchFamily="49" charset="-128"/>
                <a:ea typeface="ＭＳ ゴシック" panose="020B0609070205080204" pitchFamily="49" charset="-128"/>
              </a:rPr>
              <a:t>注など</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4" name="テキスト ボックス 63"/>
          <p:cNvSpPr txBox="1"/>
          <p:nvPr/>
        </p:nvSpPr>
        <p:spPr>
          <a:xfrm>
            <a:off x="5256434" y="8877970"/>
            <a:ext cx="1658509" cy="461665"/>
          </a:xfrm>
          <a:prstGeom prst="rect">
            <a:avLst/>
          </a:prstGeom>
          <a:noFill/>
        </p:spPr>
        <p:txBody>
          <a:bodyPr wrap="square" rtlCol="0">
            <a:spAutoFit/>
          </a:bodyPr>
          <a:lstStyle/>
          <a:p>
            <a:r>
              <a:rPr lang="ja-JP" altLang="en-US" sz="1200" dirty="0">
                <a:latin typeface="ＭＳ ゴシック" panose="020B0609070205080204" pitchFamily="49" charset="-128"/>
                <a:ea typeface="ＭＳ ゴシック" panose="020B0609070205080204" pitchFamily="49" charset="-128"/>
              </a:rPr>
              <a:t>ﾉﾎﾞﾗﾋﾟｯﾄﾞ</a:t>
            </a:r>
            <a:r>
              <a:rPr lang="en-US" altLang="ja-JP" sz="1200" dirty="0">
                <a:solidFill>
                  <a:srgbClr val="FF0000"/>
                </a:solidFill>
                <a:latin typeface="ＭＳ ゴシック" panose="020B0609070205080204" pitchFamily="49" charset="-128"/>
                <a:ea typeface="ＭＳ ゴシック" panose="020B0609070205080204" pitchFamily="49" charset="-128"/>
              </a:rPr>
              <a:t>30</a:t>
            </a:r>
            <a:r>
              <a:rPr lang="ja-JP" altLang="en-US" sz="1200" dirty="0" smtClean="0">
                <a:solidFill>
                  <a:srgbClr val="FF0000"/>
                </a:solidFill>
                <a:latin typeface="ＭＳ ゴシック" panose="020B0609070205080204" pitchFamily="49" charset="-128"/>
                <a:ea typeface="ＭＳ ゴシック" panose="020B0609070205080204" pitchFamily="49" charset="-128"/>
              </a:rPr>
              <a:t>ﾐｯｸｽ</a:t>
            </a:r>
            <a:r>
              <a:rPr lang="ja-JP" altLang="en-US" sz="1200" dirty="0" smtClean="0">
                <a:latin typeface="ＭＳ ゴシック" panose="020B0609070205080204" pitchFamily="49" charset="-128"/>
                <a:ea typeface="ＭＳ ゴシック" panose="020B0609070205080204" pitchFamily="49" charset="-128"/>
              </a:rPr>
              <a:t>注、ﾋｭｰﾏﾛｸﾞ</a:t>
            </a:r>
            <a:r>
              <a:rPr lang="ja-JP" altLang="en-US" sz="1200" dirty="0" smtClean="0">
                <a:solidFill>
                  <a:srgbClr val="FF0000"/>
                </a:solidFill>
                <a:latin typeface="ＭＳ ゴシック" panose="020B0609070205080204" pitchFamily="49" charset="-128"/>
                <a:ea typeface="ＭＳ ゴシック" panose="020B0609070205080204" pitchFamily="49" charset="-128"/>
              </a:rPr>
              <a:t>ﾐｯｸｽ</a:t>
            </a:r>
            <a:r>
              <a:rPr lang="en-US" altLang="ja-JP" sz="1200" dirty="0" smtClean="0">
                <a:solidFill>
                  <a:srgbClr val="FF0000"/>
                </a:solidFill>
                <a:latin typeface="ＭＳ ゴシック" panose="020B0609070205080204" pitchFamily="49" charset="-128"/>
                <a:ea typeface="ＭＳ ゴシック" panose="020B0609070205080204" pitchFamily="49" charset="-128"/>
              </a:rPr>
              <a:t>2</a:t>
            </a:r>
            <a:r>
              <a:rPr lang="en-US" altLang="ja-JP" sz="1200" dirty="0">
                <a:solidFill>
                  <a:srgbClr val="FF0000"/>
                </a:solidFill>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注など</a:t>
            </a:r>
            <a:endParaRPr lang="ja-JP" altLang="en-US" sz="1200" dirty="0">
              <a:latin typeface="ＭＳ ゴシック" panose="020B0609070205080204" pitchFamily="49" charset="-128"/>
              <a:ea typeface="ＭＳ ゴシック" panose="020B0609070205080204" pitchFamily="49" charset="-128"/>
            </a:endParaRPr>
          </a:p>
        </p:txBody>
      </p:sp>
      <p:sp>
        <p:nvSpPr>
          <p:cNvPr id="65" name="テキスト ボックス 64"/>
          <p:cNvSpPr txBox="1"/>
          <p:nvPr/>
        </p:nvSpPr>
        <p:spPr>
          <a:xfrm>
            <a:off x="5366700" y="9516507"/>
            <a:ext cx="1446676"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ﾗｲｿﾞﾃﾞｸﾞ配合注</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6" name="テキスト ボックス 65"/>
          <p:cNvSpPr txBox="1"/>
          <p:nvPr/>
        </p:nvSpPr>
        <p:spPr>
          <a:xfrm>
            <a:off x="5366700" y="8191220"/>
            <a:ext cx="1443571" cy="523220"/>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ｲﾝｽﾘﾝｸﾞﾗﾙｷﾞﾝ注、</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ﾗﾝﾀｽ</a:t>
            </a:r>
            <a:r>
              <a:rPr lang="en-US" altLang="ja-JP" sz="1400" dirty="0" smtClean="0">
                <a:solidFill>
                  <a:srgbClr val="FF0000"/>
                </a:solidFill>
                <a:latin typeface="ＭＳ ゴシック" panose="020B0609070205080204" pitchFamily="49" charset="-128"/>
                <a:ea typeface="ＭＳ ゴシック" panose="020B0609070205080204" pitchFamily="49" charset="-128"/>
              </a:rPr>
              <a:t>XR</a:t>
            </a:r>
            <a:r>
              <a:rPr lang="ja-JP" altLang="en-US" sz="1400" dirty="0" smtClean="0">
                <a:latin typeface="ＭＳ ゴシック" panose="020B0609070205080204" pitchFamily="49" charset="-128"/>
                <a:ea typeface="ＭＳ ゴシック" panose="020B0609070205080204" pitchFamily="49" charset="-128"/>
              </a:rPr>
              <a:t>注など</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7" name="テキスト ボックス 66"/>
          <p:cNvSpPr txBox="1"/>
          <p:nvPr/>
        </p:nvSpPr>
        <p:spPr>
          <a:xfrm>
            <a:off x="5564489" y="6016854"/>
            <a:ext cx="779161"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商品名</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2" name="Text Box 3"/>
          <p:cNvSpPr txBox="1">
            <a:spLocks noChangeArrowheads="1"/>
          </p:cNvSpPr>
          <p:nvPr/>
        </p:nvSpPr>
        <p:spPr bwMode="auto">
          <a:xfrm>
            <a:off x="-30957" y="2794235"/>
            <a:ext cx="34900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ja-JP" altLang="en-US" sz="1400" b="1" dirty="0">
                <a:latin typeface="ＭＳ ゴシック" panose="020B0609070205080204" pitchFamily="49" charset="-128"/>
                <a:ea typeface="ＭＳ ゴシック" panose="020B0609070205080204" pitchFamily="49" charset="-128"/>
              </a:rPr>
              <a:t>絶対的</a:t>
            </a:r>
            <a:r>
              <a:rPr lang="ja-JP" altLang="en-US" sz="1400" b="1" dirty="0" smtClean="0">
                <a:latin typeface="ＭＳ ゴシック" panose="020B0609070205080204" pitchFamily="49" charset="-128"/>
                <a:ea typeface="ＭＳ ゴシック" panose="020B0609070205080204" pitchFamily="49" charset="-128"/>
              </a:rPr>
              <a:t>適応</a:t>
            </a:r>
            <a:endParaRPr lang="en-US" altLang="ja-JP" sz="1400" b="1"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（インスリン</a:t>
            </a:r>
            <a:r>
              <a:rPr lang="ja-JP" altLang="en-US" sz="1400" dirty="0">
                <a:latin typeface="ＭＳ ゴシック" panose="020B0609070205080204" pitchFamily="49" charset="-128"/>
                <a:ea typeface="ＭＳ ゴシック" panose="020B0609070205080204" pitchFamily="49" charset="-128"/>
              </a:rPr>
              <a:t>治療が</a:t>
            </a:r>
            <a:r>
              <a:rPr lang="ja-JP" altLang="en-US" sz="1400" b="1" dirty="0">
                <a:solidFill>
                  <a:srgbClr val="FF0066"/>
                </a:solidFill>
                <a:latin typeface="ＭＳ ゴシック" panose="020B0609070205080204" pitchFamily="49" charset="-128"/>
                <a:ea typeface="ＭＳ ゴシック" panose="020B0609070205080204" pitchFamily="49" charset="-128"/>
              </a:rPr>
              <a:t>絶対に必要な</a:t>
            </a:r>
            <a:r>
              <a:rPr lang="ja-JP" altLang="en-US" sz="1400" b="1" dirty="0" smtClean="0">
                <a:solidFill>
                  <a:srgbClr val="FF0066"/>
                </a:solidFill>
                <a:latin typeface="ＭＳ ゴシック" panose="020B0609070205080204" pitchFamily="49" charset="-128"/>
                <a:ea typeface="ＭＳ ゴシック" panose="020B0609070205080204" pitchFamily="49" charset="-128"/>
              </a:rPr>
              <a:t>状況</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p:txBody>
      </p:sp>
      <p:grpSp>
        <p:nvGrpSpPr>
          <p:cNvPr id="84" name="グループ化 83"/>
          <p:cNvGrpSpPr/>
          <p:nvPr/>
        </p:nvGrpSpPr>
        <p:grpSpPr>
          <a:xfrm>
            <a:off x="45558" y="2885424"/>
            <a:ext cx="3324554" cy="1960718"/>
            <a:chOff x="70968" y="2280116"/>
            <a:chExt cx="3324554" cy="1820601"/>
          </a:xfrm>
        </p:grpSpPr>
        <p:sp>
          <p:nvSpPr>
            <p:cNvPr id="79" name="大かっこ 78"/>
            <p:cNvSpPr/>
            <p:nvPr/>
          </p:nvSpPr>
          <p:spPr>
            <a:xfrm>
              <a:off x="70968" y="2280116"/>
              <a:ext cx="3324554" cy="1820601"/>
            </a:xfrm>
            <a:prstGeom prst="bracketPair">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C000"/>
                </a:solidFill>
              </a:endParaRPr>
            </a:p>
          </p:txBody>
        </p:sp>
        <p:cxnSp>
          <p:nvCxnSpPr>
            <p:cNvPr id="81" name="直線コネクタ 80"/>
            <p:cNvCxnSpPr/>
            <p:nvPr/>
          </p:nvCxnSpPr>
          <p:spPr>
            <a:xfrm flipV="1">
              <a:off x="355951" y="4100529"/>
              <a:ext cx="2738419" cy="1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7" name="グループ化 86"/>
          <p:cNvGrpSpPr/>
          <p:nvPr/>
        </p:nvGrpSpPr>
        <p:grpSpPr>
          <a:xfrm>
            <a:off x="3488587" y="2889656"/>
            <a:ext cx="3324554" cy="1956284"/>
            <a:chOff x="70968" y="2280116"/>
            <a:chExt cx="3324554" cy="1820601"/>
          </a:xfrm>
        </p:grpSpPr>
        <p:sp>
          <p:nvSpPr>
            <p:cNvPr id="88" name="大かっこ 87"/>
            <p:cNvSpPr/>
            <p:nvPr/>
          </p:nvSpPr>
          <p:spPr>
            <a:xfrm>
              <a:off x="70968" y="2280116"/>
              <a:ext cx="3324554" cy="1820601"/>
            </a:xfrm>
            <a:prstGeom prst="bracketPair">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C000"/>
                </a:solidFill>
              </a:endParaRPr>
            </a:p>
          </p:txBody>
        </p:sp>
        <p:cxnSp>
          <p:nvCxnSpPr>
            <p:cNvPr id="89" name="直線コネクタ 88"/>
            <p:cNvCxnSpPr/>
            <p:nvPr/>
          </p:nvCxnSpPr>
          <p:spPr>
            <a:xfrm>
              <a:off x="355951" y="4100717"/>
              <a:ext cx="275177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1" name="テキスト ボックス 90"/>
          <p:cNvSpPr txBox="1"/>
          <p:nvPr/>
        </p:nvSpPr>
        <p:spPr>
          <a:xfrm>
            <a:off x="286334" y="6022106"/>
            <a:ext cx="603411"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種類</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92" name="テキスト ボックス 91"/>
          <p:cNvSpPr txBox="1"/>
          <p:nvPr/>
        </p:nvSpPr>
        <p:spPr>
          <a:xfrm>
            <a:off x="998541" y="6016854"/>
            <a:ext cx="1259788"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分泌</a:t>
            </a:r>
            <a:r>
              <a:rPr lang="ja-JP" altLang="en-US" sz="1400" dirty="0">
                <a:latin typeface="ＭＳ ゴシック" panose="020B0609070205080204" pitchFamily="49" charset="-128"/>
                <a:ea typeface="ＭＳ ゴシック" panose="020B0609070205080204" pitchFamily="49" charset="-128"/>
              </a:rPr>
              <a:t>パターン</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51338" y="5330125"/>
            <a:ext cx="6695894" cy="738664"/>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すい臓からのインスリン分泌には、</a:t>
            </a:r>
            <a:r>
              <a:rPr lang="en-US" altLang="ja-JP" sz="1400" dirty="0">
                <a:latin typeface="ＭＳ ゴシック" panose="020B0609070205080204" pitchFamily="49" charset="-128"/>
                <a:ea typeface="ＭＳ ゴシック" panose="020B0609070205080204" pitchFamily="49" charset="-128"/>
              </a:rPr>
              <a:t>1</a:t>
            </a:r>
            <a:r>
              <a:rPr lang="ja-JP" altLang="en-US" sz="1400" dirty="0">
                <a:latin typeface="ＭＳ ゴシック" panose="020B0609070205080204" pitchFamily="49" charset="-128"/>
                <a:ea typeface="ＭＳ ゴシック" panose="020B0609070205080204" pitchFamily="49" charset="-128"/>
              </a:rPr>
              <a:t>日中ほぼ一定量が分泌される「</a:t>
            </a:r>
            <a:r>
              <a:rPr lang="ja-JP" altLang="en-US" sz="1400" b="1" dirty="0">
                <a:solidFill>
                  <a:srgbClr val="00B050"/>
                </a:solidFill>
                <a:latin typeface="ＭＳ ゴシック" panose="020B0609070205080204" pitchFamily="49" charset="-128"/>
                <a:ea typeface="ＭＳ ゴシック" panose="020B0609070205080204" pitchFamily="49" charset="-128"/>
              </a:rPr>
              <a:t>基礎分泌</a:t>
            </a:r>
            <a:r>
              <a:rPr lang="ja-JP" altLang="en-US" sz="1400" dirty="0">
                <a:latin typeface="ＭＳ ゴシック" panose="020B0609070205080204" pitchFamily="49" charset="-128"/>
                <a:ea typeface="ＭＳ ゴシック" panose="020B0609070205080204" pitchFamily="49" charset="-128"/>
              </a:rPr>
              <a:t>」と食事などの血糖値の上昇に応じて分泌される「</a:t>
            </a:r>
            <a:r>
              <a:rPr lang="ja-JP" altLang="en-US" sz="1400" b="1" dirty="0">
                <a:solidFill>
                  <a:schemeClr val="accent6"/>
                </a:solidFill>
                <a:latin typeface="ＭＳ ゴシック" panose="020B0609070205080204" pitchFamily="49" charset="-128"/>
                <a:ea typeface="ＭＳ ゴシック" panose="020B0609070205080204" pitchFamily="49" charset="-128"/>
              </a:rPr>
              <a:t>追加分泌</a:t>
            </a:r>
            <a:r>
              <a:rPr lang="ja-JP" altLang="en-US" sz="1400" dirty="0">
                <a:latin typeface="ＭＳ ゴシック" panose="020B0609070205080204" pitchFamily="49" charset="-128"/>
                <a:ea typeface="ＭＳ ゴシック" panose="020B0609070205080204" pitchFamily="49" charset="-128"/>
              </a:rPr>
              <a:t>」があります。</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インスリン製剤は、次の</a:t>
            </a:r>
            <a:r>
              <a:rPr lang="en-US" altLang="ja-JP" sz="1400" dirty="0">
                <a:latin typeface="ＭＳ ゴシック" panose="020B0609070205080204" pitchFamily="49" charset="-128"/>
                <a:ea typeface="ＭＳ ゴシック" panose="020B0609070205080204" pitchFamily="49" charset="-128"/>
              </a:rPr>
              <a:t>6</a:t>
            </a:r>
            <a:r>
              <a:rPr lang="ja-JP" altLang="en-US" sz="1400" dirty="0">
                <a:latin typeface="ＭＳ ゴシック" panose="020B0609070205080204" pitchFamily="49" charset="-128"/>
                <a:ea typeface="ＭＳ ゴシック" panose="020B0609070205080204" pitchFamily="49" charset="-128"/>
              </a:rPr>
              <a:t>つに分類されます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45557" y="2296012"/>
            <a:ext cx="6812443" cy="523220"/>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インスリン療法は</a:t>
            </a:r>
            <a:r>
              <a:rPr lang="ja-JP" altLang="en-US" sz="1400" dirty="0">
                <a:solidFill>
                  <a:srgbClr val="FF0000"/>
                </a:solidFill>
                <a:latin typeface="ＭＳ ゴシック" panose="020B0609070205080204" pitchFamily="49" charset="-128"/>
                <a:ea typeface="ＭＳ ゴシック" panose="020B0609070205080204" pitchFamily="49" charset="-128"/>
              </a:rPr>
              <a:t>健常者の血中インスリンのパターンを再現</a:t>
            </a:r>
            <a:r>
              <a:rPr lang="ja-JP" altLang="en-US" sz="1400" dirty="0">
                <a:latin typeface="ＭＳ ゴシック" panose="020B0609070205080204" pitchFamily="49" charset="-128"/>
                <a:ea typeface="ＭＳ ゴシック" panose="020B0609070205080204" pitchFamily="49" charset="-128"/>
              </a:rPr>
              <a:t>して、血糖値を安定化させることを目指して行われます</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p:txBody>
      </p:sp>
      <p:pic>
        <p:nvPicPr>
          <p:cNvPr id="16" name="図 15"/>
          <p:cNvPicPr>
            <a:picLocks noChangeAspect="1"/>
          </p:cNvPicPr>
          <p:nvPr/>
        </p:nvPicPr>
        <p:blipFill>
          <a:blip r:embed="rId10"/>
          <a:stretch>
            <a:fillRect/>
          </a:stretch>
        </p:blipFill>
        <p:spPr>
          <a:xfrm rot="1050535">
            <a:off x="5872408" y="57920"/>
            <a:ext cx="942483" cy="984317"/>
          </a:xfrm>
          <a:prstGeom prst="rect">
            <a:avLst/>
          </a:prstGeom>
        </p:spPr>
      </p:pic>
      <p:sp>
        <p:nvSpPr>
          <p:cNvPr id="3" name="角丸四角形 2"/>
          <p:cNvSpPr/>
          <p:nvPr/>
        </p:nvSpPr>
        <p:spPr>
          <a:xfrm>
            <a:off x="58304" y="1966553"/>
            <a:ext cx="3506689" cy="299514"/>
          </a:xfrm>
          <a:prstGeom prst="roundRect">
            <a:avLst/>
          </a:prstGeom>
          <a:solidFill>
            <a:srgbClr val="FFCCCC"/>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インスリン療法の適応に</a:t>
            </a:r>
            <a:r>
              <a:rPr lang="ja-JP" altLang="en-US" b="1" dirty="0" smtClean="0">
                <a:latin typeface="ＭＳ ゴシック" panose="020B0609070205080204" pitchFamily="49" charset="-128"/>
                <a:ea typeface="ＭＳ ゴシック" panose="020B0609070205080204" pitchFamily="49" charset="-128"/>
              </a:rPr>
              <a:t>ついて</a:t>
            </a:r>
            <a:endParaRPr lang="ja-JP" altLang="en-US" b="1" dirty="0">
              <a:latin typeface="ＭＳ ゴシック" panose="020B0609070205080204" pitchFamily="49" charset="-128"/>
              <a:ea typeface="ＭＳ ゴシック" panose="020B0609070205080204" pitchFamily="49" charset="-128"/>
            </a:endParaRPr>
          </a:p>
        </p:txBody>
      </p:sp>
      <p:sp>
        <p:nvSpPr>
          <p:cNvPr id="55" name="角丸四角形 54"/>
          <p:cNvSpPr/>
          <p:nvPr/>
        </p:nvSpPr>
        <p:spPr>
          <a:xfrm>
            <a:off x="58305" y="5001434"/>
            <a:ext cx="3506688" cy="304876"/>
          </a:xfrm>
          <a:prstGeom prst="roundRect">
            <a:avLst/>
          </a:prstGeom>
          <a:solidFill>
            <a:srgbClr val="FFCCCC"/>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latin typeface="ＭＳ ゴシック" panose="020B0609070205080204" pitchFamily="49" charset="-128"/>
                <a:ea typeface="ＭＳ ゴシック" panose="020B0609070205080204" pitchFamily="49" charset="-128"/>
              </a:rPr>
              <a:t>インスリン</a:t>
            </a:r>
            <a:r>
              <a:rPr lang="ja-JP" altLang="en-US" b="1" dirty="0">
                <a:latin typeface="ＭＳ ゴシック" panose="020B0609070205080204" pitchFamily="49" charset="-128"/>
                <a:ea typeface="ＭＳ ゴシック" panose="020B0609070205080204" pitchFamily="49" charset="-128"/>
              </a:rPr>
              <a:t>製剤</a:t>
            </a:r>
            <a:r>
              <a:rPr lang="ja-JP" altLang="en-US" b="1" dirty="0" smtClean="0">
                <a:latin typeface="ＭＳ ゴシック" panose="020B0609070205080204" pitchFamily="49" charset="-128"/>
                <a:ea typeface="ＭＳ ゴシック" panose="020B0609070205080204" pitchFamily="49" charset="-128"/>
              </a:rPr>
              <a:t>の種類について</a:t>
            </a:r>
            <a:endParaRPr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349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5104" y="8409384"/>
            <a:ext cx="6624736" cy="792088"/>
          </a:xfrm>
        </p:spPr>
        <p:txBody>
          <a:bodyPr>
            <a:noAutofit/>
          </a:bodyPr>
          <a:lstStyle/>
          <a:p>
            <a:r>
              <a:rPr kumimoji="1" lang="ja-JP" altLang="en-US" sz="2400" dirty="0">
                <a:latin typeface="HGP創英角ﾎﾟｯﾌﾟ体" panose="040B0A00000000000000" pitchFamily="50" charset="-128"/>
                <a:ea typeface="HGP創英角ﾎﾟｯﾌﾟ体" panose="040B0A00000000000000" pitchFamily="50" charset="-128"/>
              </a:rPr>
              <a:t>～</a:t>
            </a:r>
            <a:r>
              <a:rPr lang="ja-JP" altLang="en-US" sz="2400" dirty="0">
                <a:latin typeface="HGP創英角ﾎﾟｯﾌﾟ体" panose="040B0A00000000000000" pitchFamily="50" charset="-128"/>
                <a:ea typeface="HGP創英角ﾎﾟｯﾌﾟ体" panose="040B0A00000000000000" pitchFamily="50" charset="-128"/>
              </a:rPr>
              <a:t>次回は</a:t>
            </a:r>
            <a:r>
              <a:rPr lang="en-US" altLang="ja-JP" sz="2400" dirty="0" smtClean="0">
                <a:latin typeface="HGP創英角ﾎﾟｯﾌﾟ体" panose="040B0A00000000000000" pitchFamily="50" charset="-128"/>
                <a:ea typeface="HGP創英角ﾎﾟｯﾌﾟ体" panose="040B0A00000000000000" pitchFamily="50" charset="-128"/>
              </a:rPr>
              <a:t>2024</a:t>
            </a:r>
            <a:r>
              <a:rPr lang="ja-JP" altLang="en-US" sz="2400" dirty="0" smtClean="0">
                <a:latin typeface="HGP創英角ﾎﾟｯﾌﾟ体" panose="040B0A00000000000000" pitchFamily="50" charset="-128"/>
                <a:ea typeface="HGP創英角ﾎﾟｯﾌﾟ体" panose="040B0A00000000000000" pitchFamily="50" charset="-128"/>
              </a:rPr>
              <a:t>年</a:t>
            </a:r>
            <a:r>
              <a:rPr lang="en-US" altLang="ja-JP" sz="2400" dirty="0">
                <a:latin typeface="HGP創英角ﾎﾟｯﾌﾟ体" panose="040B0A00000000000000" pitchFamily="50" charset="-128"/>
                <a:ea typeface="HGP創英角ﾎﾟｯﾌﾟ体" panose="040B0A00000000000000" pitchFamily="50" charset="-128"/>
              </a:rPr>
              <a:t>8</a:t>
            </a:r>
            <a:r>
              <a:rPr lang="ja-JP" altLang="en-US" sz="2400" dirty="0">
                <a:latin typeface="HGP創英角ﾎﾟｯﾌﾟ体" panose="040B0A00000000000000" pitchFamily="50" charset="-128"/>
                <a:ea typeface="HGP創英角ﾎﾟｯﾌﾟ体" panose="040B0A00000000000000" pitchFamily="50" charset="-128"/>
              </a:rPr>
              <a:t>月ごろの発行予定です～</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7" name="タイトル 1"/>
          <p:cNvSpPr txBox="1">
            <a:spLocks/>
          </p:cNvSpPr>
          <p:nvPr/>
        </p:nvSpPr>
        <p:spPr>
          <a:xfrm>
            <a:off x="116632" y="8913440"/>
            <a:ext cx="6624736"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latin typeface="HGP創英角ﾎﾟｯﾌﾟ体" panose="040B0A00000000000000" pitchFamily="50" charset="-128"/>
                <a:ea typeface="HGP創英角ﾎﾟｯﾌﾟ体" panose="040B0A00000000000000" pitchFamily="50" charset="-128"/>
              </a:rPr>
              <a:t>発行：大阪府済生会茨木病院</a:t>
            </a:r>
            <a:endParaRPr lang="en-US" altLang="ja-JP" sz="2400" dirty="0">
              <a:latin typeface="HGP創英角ﾎﾟｯﾌﾟ体" panose="040B0A00000000000000" pitchFamily="50" charset="-128"/>
              <a:ea typeface="HGP創英角ﾎﾟｯﾌﾟ体" panose="040B0A00000000000000" pitchFamily="50" charset="-128"/>
            </a:endParaRPr>
          </a:p>
          <a:p>
            <a:r>
              <a:rPr lang="ja-JP" altLang="en-US" sz="2400" dirty="0">
                <a:latin typeface="HGP創英角ﾎﾟｯﾌﾟ体" panose="040B0A00000000000000" pitchFamily="50" charset="-128"/>
                <a:ea typeface="HGP創英角ﾎﾟｯﾌﾟ体" panose="040B0A00000000000000" pitchFamily="50" charset="-128"/>
              </a:rPr>
              <a:t>糖尿病オープン教室ワーキンググループ</a:t>
            </a:r>
          </a:p>
        </p:txBody>
      </p:sp>
      <p:sp>
        <p:nvSpPr>
          <p:cNvPr id="11" name="テキスト ボックス 10"/>
          <p:cNvSpPr txBox="1"/>
          <p:nvPr/>
        </p:nvSpPr>
        <p:spPr>
          <a:xfrm>
            <a:off x="40430" y="489655"/>
            <a:ext cx="6700937" cy="830997"/>
          </a:xfrm>
          <a:prstGeom prst="rect">
            <a:avLst/>
          </a:prstGeom>
          <a:noFill/>
        </p:spPr>
        <p:txBody>
          <a:bodyPr wrap="square" rtlCol="0">
            <a:spAutoFit/>
          </a:bodyPr>
          <a:lstStyle/>
          <a:p>
            <a:r>
              <a:rPr lang="ja-JP" altLang="en-US" sz="1400" b="1" dirty="0">
                <a:latin typeface="ＭＳ ゴシック" panose="020B0609070205080204" pitchFamily="49" charset="-128"/>
                <a:ea typeface="ＭＳ ゴシック" panose="020B0609070205080204" pitchFamily="49" charset="-128"/>
              </a:rPr>
              <a:t>未開封</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注射薬は</a:t>
            </a:r>
            <a:r>
              <a:rPr lang="ja-JP" altLang="en-US" sz="1400" dirty="0">
                <a:latin typeface="ＭＳ ゴシック" panose="020B0609070205080204" pitchFamily="49" charset="-128"/>
                <a:ea typeface="ＭＳ ゴシック" panose="020B0609070205080204" pitchFamily="49" charset="-128"/>
              </a:rPr>
              <a:t>、</a:t>
            </a:r>
            <a:r>
              <a:rPr lang="ja-JP" altLang="en-US" sz="1400" u="sng" dirty="0">
                <a:solidFill>
                  <a:srgbClr val="FF0000"/>
                </a:solidFill>
                <a:latin typeface="ＭＳ ゴシック" panose="020B0609070205080204" pitchFamily="49" charset="-128"/>
                <a:ea typeface="ＭＳ ゴシック" panose="020B0609070205080204" pitchFamily="49" charset="-128"/>
              </a:rPr>
              <a:t>冷蔵庫の凍らない場所（ドアポケットなど</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a:t>
            </a:r>
            <a:endParaRPr lang="en-US" altLang="ja-JP" sz="14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で保管します。</a:t>
            </a:r>
            <a:endParaRPr lang="en-US" altLang="ja-JP" sz="1400" dirty="0" smtClean="0">
              <a:latin typeface="ＭＳ ゴシック" panose="020B0609070205080204" pitchFamily="49" charset="-128"/>
              <a:ea typeface="ＭＳ ゴシック" panose="020B0609070205080204" pitchFamily="49" charset="-128"/>
            </a:endParaRPr>
          </a:p>
          <a:p>
            <a:endParaRPr lang="en-US" altLang="ja-JP" sz="600"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使用中</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注射薬は</a:t>
            </a:r>
            <a:r>
              <a:rPr lang="ja-JP" altLang="en-US" sz="1400" dirty="0">
                <a:latin typeface="ＭＳ ゴシック" panose="020B0609070205080204" pitchFamily="49" charset="-128"/>
                <a:ea typeface="ＭＳ ゴシック" panose="020B0609070205080204" pitchFamily="49" charset="-128"/>
              </a:rPr>
              <a:t>、</a:t>
            </a:r>
            <a:r>
              <a:rPr lang="ja-JP" altLang="en-US" sz="1400" u="sng" dirty="0">
                <a:solidFill>
                  <a:srgbClr val="FF0000"/>
                </a:solidFill>
                <a:latin typeface="ＭＳ ゴシック" panose="020B0609070205080204" pitchFamily="49" charset="-128"/>
                <a:ea typeface="ＭＳ ゴシック" panose="020B0609070205080204" pitchFamily="49" charset="-128"/>
              </a:rPr>
              <a:t>直射日光を避けた涼しい室温</a:t>
            </a:r>
            <a:r>
              <a:rPr lang="ja-JP" altLang="en-US" sz="1400" dirty="0">
                <a:latin typeface="ＭＳ ゴシック" panose="020B0609070205080204" pitchFamily="49" charset="-128"/>
                <a:ea typeface="ＭＳ ゴシック" panose="020B0609070205080204" pitchFamily="49" charset="-128"/>
              </a:rPr>
              <a:t>で保管します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40430" y="5097016"/>
            <a:ext cx="6817570" cy="3477875"/>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相対的適応において、</a:t>
            </a:r>
            <a:endParaRPr lang="en-US" altLang="ja-JP" sz="14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一度</a:t>
            </a:r>
            <a:r>
              <a:rPr lang="ja-JP" altLang="en-US" sz="1400" dirty="0">
                <a:latin typeface="ＭＳ ゴシック" panose="020B0609070205080204" pitchFamily="49" charset="-128"/>
                <a:ea typeface="ＭＳ ゴシック" panose="020B0609070205080204" pitchFamily="49" charset="-128"/>
              </a:rPr>
              <a:t>インスリンを使い始めたら、もう一生</a:t>
            </a:r>
            <a:r>
              <a:rPr lang="ja-JP" altLang="en-US" sz="1400" dirty="0" smtClean="0">
                <a:latin typeface="ＭＳ ゴシック" panose="020B0609070205080204" pitchFamily="49" charset="-128"/>
                <a:ea typeface="ＭＳ ゴシック" panose="020B0609070205080204" pitchFamily="49" charset="-128"/>
              </a:rPr>
              <a:t>やめられない</a:t>
            </a:r>
            <a:r>
              <a:rPr lang="ja-JP" altLang="en-US" sz="1400" dirty="0">
                <a:latin typeface="ＭＳ ゴシック" panose="020B0609070205080204" pitchFamily="49" charset="-128"/>
                <a:ea typeface="ＭＳ ゴシック" panose="020B0609070205080204" pitchFamily="49" charset="-128"/>
              </a:rPr>
              <a:t>と思われている方が</a:t>
            </a:r>
            <a:r>
              <a:rPr lang="ja-JP" altLang="en-US" sz="1400" dirty="0" smtClean="0">
                <a:latin typeface="ＭＳ ゴシック" panose="020B0609070205080204" pitchFamily="49" charset="-128"/>
                <a:ea typeface="ＭＳ ゴシック" panose="020B0609070205080204" pitchFamily="49" charset="-128"/>
              </a:rPr>
              <a:t>いますが、実はそのようなこと</a:t>
            </a:r>
            <a:r>
              <a:rPr lang="ja-JP" altLang="en-US" sz="1400" dirty="0">
                <a:latin typeface="ＭＳ ゴシック" panose="020B0609070205080204" pitchFamily="49" charset="-128"/>
                <a:ea typeface="ＭＳ ゴシック" panose="020B0609070205080204" pitchFamily="49" charset="-128"/>
              </a:rPr>
              <a:t>はありません</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endParaRPr lang="ja-JP" altLang="en-US" sz="5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食事療法・運動療法を</a:t>
            </a:r>
            <a:r>
              <a:rPr lang="ja-JP" altLang="en-US" sz="1400" dirty="0" smtClean="0">
                <a:latin typeface="ＭＳ ゴシック" panose="020B0609070205080204" pitchFamily="49" charset="-128"/>
                <a:ea typeface="ＭＳ ゴシック" panose="020B0609070205080204" pitchFamily="49" charset="-128"/>
              </a:rPr>
              <a:t>頑張っていても、</a:t>
            </a:r>
            <a:r>
              <a:rPr lang="ja-JP" altLang="en-US" sz="1400" dirty="0">
                <a:latin typeface="ＭＳ ゴシック" panose="020B0609070205080204" pitchFamily="49" charset="-128"/>
                <a:ea typeface="ＭＳ ゴシック" panose="020B0609070205080204" pitchFamily="49" charset="-128"/>
              </a:rPr>
              <a:t>経口血糖降下</a:t>
            </a:r>
            <a:r>
              <a:rPr lang="ja-JP" altLang="en-US" sz="1400" dirty="0" smtClean="0">
                <a:latin typeface="ＭＳ ゴシック" panose="020B0609070205080204" pitchFamily="49" charset="-128"/>
                <a:ea typeface="ＭＳ ゴシック" panose="020B0609070205080204" pitchFamily="49" charset="-128"/>
              </a:rPr>
              <a:t>薬を服用していても、血糖値</a:t>
            </a:r>
            <a:r>
              <a:rPr lang="ja-JP" altLang="en-US" sz="1400" dirty="0">
                <a:latin typeface="ＭＳ ゴシック" panose="020B0609070205080204" pitchFamily="49" charset="-128"/>
                <a:ea typeface="ＭＳ ゴシック" panose="020B0609070205080204" pitchFamily="49" charset="-128"/>
              </a:rPr>
              <a:t>が改善しない高血糖</a:t>
            </a:r>
            <a:r>
              <a:rPr lang="ja-JP" altLang="en-US" sz="1400" dirty="0" smtClean="0">
                <a:latin typeface="ＭＳ ゴシック" panose="020B0609070205080204" pitchFamily="49" charset="-128"/>
                <a:ea typeface="ＭＳ ゴシック" panose="020B0609070205080204" pitchFamily="49" charset="-128"/>
              </a:rPr>
              <a:t>状態が続くと、すい臓</a:t>
            </a:r>
            <a:r>
              <a:rPr lang="ja-JP" altLang="en-US" sz="1400" dirty="0">
                <a:latin typeface="ＭＳ ゴシック" panose="020B0609070205080204" pitchFamily="49" charset="-128"/>
                <a:ea typeface="ＭＳ ゴシック" panose="020B0609070205080204" pitchFamily="49" charset="-128"/>
              </a:rPr>
              <a:t>にストレスがかかり過労状態に</a:t>
            </a:r>
            <a:r>
              <a:rPr lang="ja-JP" altLang="en-US" sz="1400" dirty="0" smtClean="0">
                <a:latin typeface="ＭＳ ゴシック" panose="020B0609070205080204" pitchFamily="49" charset="-128"/>
                <a:ea typeface="ＭＳ ゴシック" panose="020B0609070205080204" pitchFamily="49" charset="-128"/>
              </a:rPr>
              <a:t>なります。</a:t>
            </a:r>
            <a:r>
              <a:rPr lang="ja-JP" altLang="en-US" sz="1400" dirty="0">
                <a:latin typeface="ＭＳ ゴシック" panose="020B0609070205080204" pitchFamily="49" charset="-128"/>
                <a:ea typeface="ＭＳ ゴシック" panose="020B0609070205080204" pitchFamily="49" charset="-128"/>
              </a:rPr>
              <a:t>この状態でインスリン</a:t>
            </a:r>
            <a:r>
              <a:rPr lang="ja-JP" altLang="en-US" sz="1400" dirty="0" smtClean="0">
                <a:latin typeface="ＭＳ ゴシック" panose="020B0609070205080204" pitchFamily="49" charset="-128"/>
                <a:ea typeface="ＭＳ ゴシック" panose="020B0609070205080204" pitchFamily="49" charset="-128"/>
              </a:rPr>
              <a:t>治療を始めると、すい臓でインスリンを過剰に作る</a:t>
            </a:r>
            <a:r>
              <a:rPr lang="ja-JP" altLang="en-US" sz="1400" dirty="0">
                <a:latin typeface="ＭＳ ゴシック" panose="020B0609070205080204" pitchFamily="49" charset="-128"/>
                <a:ea typeface="ＭＳ ゴシック" panose="020B0609070205080204" pitchFamily="49" charset="-128"/>
              </a:rPr>
              <a:t>必要がなくなり</a:t>
            </a:r>
            <a:r>
              <a:rPr lang="ja-JP" altLang="en-US" sz="1400" dirty="0" smtClean="0">
                <a:latin typeface="ＭＳ ゴシック" panose="020B0609070205080204" pitchFamily="49" charset="-128"/>
                <a:ea typeface="ＭＳ ゴシック" panose="020B0609070205080204" pitchFamily="49" charset="-128"/>
              </a:rPr>
              <a:t>、すい臓の負担を軽減させることができます。次第にすい臓からのインスリン分泌</a:t>
            </a:r>
            <a:r>
              <a:rPr lang="ja-JP" altLang="en-US" sz="1400" dirty="0">
                <a:latin typeface="ＭＳ ゴシック" panose="020B0609070205080204" pitchFamily="49" charset="-128"/>
                <a:ea typeface="ＭＳ ゴシック" panose="020B0609070205080204" pitchFamily="49" charset="-128"/>
              </a:rPr>
              <a:t>機能が回復</a:t>
            </a:r>
            <a:r>
              <a:rPr lang="ja-JP" altLang="en-US" sz="1400" dirty="0" smtClean="0">
                <a:latin typeface="ＭＳ ゴシック" panose="020B0609070205080204" pitchFamily="49" charset="-128"/>
                <a:ea typeface="ＭＳ ゴシック" panose="020B0609070205080204" pitchFamily="49" charset="-128"/>
              </a:rPr>
              <a:t>します。</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u="sng" dirty="0">
                <a:solidFill>
                  <a:srgbClr val="FF0000"/>
                </a:solidFill>
                <a:latin typeface="ＭＳ ゴシック" panose="020B0609070205080204" pitchFamily="49" charset="-128"/>
                <a:ea typeface="ＭＳ ゴシック" panose="020B0609070205080204" pitchFamily="49" charset="-128"/>
              </a:rPr>
              <a:t>すい臓に休息を与えることで</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、インスリン</a:t>
            </a:r>
            <a:r>
              <a:rPr lang="ja-JP" altLang="en-US" sz="1400" u="sng" dirty="0">
                <a:solidFill>
                  <a:srgbClr val="FF0000"/>
                </a:solidFill>
                <a:latin typeface="ＭＳ ゴシック" panose="020B0609070205080204" pitchFamily="49" charset="-128"/>
                <a:ea typeface="ＭＳ ゴシック" panose="020B0609070205080204" pitchFamily="49" charset="-128"/>
              </a:rPr>
              <a:t>注射を的確に行い</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a:t>
            </a:r>
            <a:endParaRPr lang="en-US" altLang="ja-JP" sz="14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u="sng" dirty="0" smtClean="0">
                <a:solidFill>
                  <a:srgbClr val="FF0000"/>
                </a:solidFill>
                <a:latin typeface="ＭＳ ゴシック" panose="020B0609070205080204" pitchFamily="49" charset="-128"/>
                <a:ea typeface="ＭＳ ゴシック" panose="020B0609070205080204" pitchFamily="49" charset="-128"/>
              </a:rPr>
              <a:t>高血糖</a:t>
            </a:r>
            <a:r>
              <a:rPr lang="ja-JP" altLang="en-US" sz="1400" u="sng" dirty="0">
                <a:solidFill>
                  <a:srgbClr val="FF0000"/>
                </a:solidFill>
                <a:latin typeface="ＭＳ ゴシック" panose="020B0609070205080204" pitchFamily="49" charset="-128"/>
                <a:ea typeface="ＭＳ ゴシック" panose="020B0609070205080204" pitchFamily="49" charset="-128"/>
              </a:rPr>
              <a:t>を</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是正し、再び</a:t>
            </a:r>
            <a:r>
              <a:rPr lang="ja-JP" altLang="en-US" sz="1400" u="sng" dirty="0">
                <a:solidFill>
                  <a:srgbClr val="FF0000"/>
                </a:solidFill>
                <a:latin typeface="ＭＳ ゴシック" panose="020B0609070205080204" pitchFamily="49" charset="-128"/>
                <a:ea typeface="ＭＳ ゴシック" panose="020B0609070205080204" pitchFamily="49" charset="-128"/>
              </a:rPr>
              <a:t>経口血糖降下薬</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で</a:t>
            </a:r>
            <a:r>
              <a:rPr lang="ja-JP" altLang="en-US" sz="1400" u="sng" dirty="0">
                <a:solidFill>
                  <a:srgbClr val="FF0000"/>
                </a:solidFill>
                <a:latin typeface="ＭＳ ゴシック" panose="020B0609070205080204" pitchFamily="49" charset="-128"/>
                <a:ea typeface="ＭＳ ゴシック" panose="020B0609070205080204" pitchFamily="49" charset="-128"/>
              </a:rPr>
              <a:t>の血糖コントロール</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が</a:t>
            </a:r>
            <a:endParaRPr lang="en-US" altLang="ja-JP" sz="1400"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u="sng" dirty="0" smtClean="0">
                <a:solidFill>
                  <a:srgbClr val="FF0000"/>
                </a:solidFill>
                <a:latin typeface="ＭＳ ゴシック" panose="020B0609070205080204" pitchFamily="49" charset="-128"/>
                <a:ea typeface="ＭＳ ゴシック" panose="020B0609070205080204" pitchFamily="49" charset="-128"/>
              </a:rPr>
              <a:t>可能</a:t>
            </a:r>
            <a:r>
              <a:rPr lang="ja-JP" altLang="en-US" sz="1400" u="sng" dirty="0">
                <a:solidFill>
                  <a:srgbClr val="FF0000"/>
                </a:solidFill>
                <a:latin typeface="ＭＳ ゴシック" panose="020B0609070205080204" pitchFamily="49" charset="-128"/>
                <a:ea typeface="ＭＳ ゴシック" panose="020B0609070205080204" pitchFamily="49" charset="-128"/>
              </a:rPr>
              <a:t>になる場合もあります。</a:t>
            </a:r>
          </a:p>
          <a:p>
            <a:endParaRPr lang="en-US" altLang="ja-JP" sz="5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しかし</a:t>
            </a:r>
            <a:r>
              <a:rPr lang="ja-JP" altLang="en-US" sz="1400" dirty="0">
                <a:latin typeface="ＭＳ ゴシック" panose="020B0609070205080204" pitchFamily="49" charset="-128"/>
                <a:ea typeface="ＭＳ ゴシック" panose="020B0609070205080204" pitchFamily="49" charset="-128"/>
              </a:rPr>
              <a:t>、過労状態</a:t>
            </a:r>
            <a:r>
              <a:rPr lang="ja-JP" altLang="en-US" sz="1400" dirty="0" smtClean="0">
                <a:latin typeface="ＭＳ ゴシック" panose="020B0609070205080204" pitchFamily="49" charset="-128"/>
                <a:ea typeface="ＭＳ ゴシック" panose="020B0609070205080204" pitchFamily="49" charset="-128"/>
              </a:rPr>
              <a:t>のすい臓</a:t>
            </a:r>
            <a:r>
              <a:rPr lang="ja-JP" altLang="en-US" sz="1400" dirty="0">
                <a:latin typeface="ＭＳ ゴシック" panose="020B0609070205080204" pitchFamily="49" charset="-128"/>
                <a:ea typeface="ＭＳ ゴシック" panose="020B0609070205080204" pitchFamily="49" charset="-128"/>
              </a:rPr>
              <a:t>で</a:t>
            </a:r>
            <a:r>
              <a:rPr lang="ja-JP" altLang="en-US" sz="1400" dirty="0" smtClean="0">
                <a:latin typeface="ＭＳ ゴシック" panose="020B0609070205080204" pitchFamily="49" charset="-128"/>
                <a:ea typeface="ＭＳ ゴシック" panose="020B0609070205080204" pitchFamily="49" charset="-128"/>
              </a:rPr>
              <a:t>インスリン治療せず</a:t>
            </a:r>
            <a:r>
              <a:rPr lang="ja-JP" altLang="en-US" sz="1400" dirty="0">
                <a:latin typeface="ＭＳ ゴシック" panose="020B0609070205080204" pitchFamily="49" charset="-128"/>
                <a:ea typeface="ＭＳ ゴシック" panose="020B0609070205080204" pitchFamily="49" charset="-128"/>
              </a:rPr>
              <a:t>、その</a:t>
            </a:r>
            <a:r>
              <a:rPr lang="ja-JP" altLang="en-US" sz="1400" dirty="0" smtClean="0">
                <a:latin typeface="ＭＳ ゴシック" panose="020B0609070205080204" pitchFamily="49" charset="-128"/>
                <a:ea typeface="ＭＳ ゴシック" panose="020B0609070205080204" pitchFamily="49" charset="-128"/>
              </a:rPr>
              <a:t>まま放置して</a:t>
            </a:r>
            <a:r>
              <a:rPr lang="ja-JP" altLang="en-US" sz="1400" dirty="0">
                <a:latin typeface="ＭＳ ゴシック" panose="020B0609070205080204" pitchFamily="49" charset="-128"/>
                <a:ea typeface="ＭＳ ゴシック" panose="020B0609070205080204" pitchFamily="49" charset="-128"/>
              </a:rPr>
              <a:t>おく</a:t>
            </a:r>
            <a:r>
              <a:rPr lang="ja-JP" altLang="en-US" sz="1400" dirty="0" smtClean="0">
                <a:latin typeface="ＭＳ ゴシック" panose="020B0609070205080204" pitchFamily="49" charset="-128"/>
                <a:ea typeface="ＭＳ ゴシック" panose="020B0609070205080204" pitchFamily="49" charset="-128"/>
              </a:rPr>
              <a:t>とすい臓</a:t>
            </a:r>
            <a:r>
              <a:rPr lang="ja-JP" altLang="en-US" sz="1400" dirty="0">
                <a:latin typeface="ＭＳ ゴシック" panose="020B0609070205080204" pitchFamily="49" charset="-128"/>
                <a:ea typeface="ＭＳ ゴシック" panose="020B0609070205080204" pitchFamily="49" charset="-128"/>
              </a:rPr>
              <a:t>が過労死し</a:t>
            </a:r>
            <a:r>
              <a:rPr lang="ja-JP" altLang="en-US" sz="1400" dirty="0" smtClean="0">
                <a:latin typeface="ＭＳ ゴシック" panose="020B0609070205080204" pitchFamily="49" charset="-128"/>
                <a:ea typeface="ＭＳ ゴシック" panose="020B0609070205080204" pitchFamily="49" charset="-128"/>
              </a:rPr>
              <a:t>てしまい、インスリン</a:t>
            </a:r>
            <a:r>
              <a:rPr lang="ja-JP" altLang="en-US" sz="1400" dirty="0">
                <a:latin typeface="ＭＳ ゴシック" panose="020B0609070205080204" pitchFamily="49" charset="-128"/>
                <a:ea typeface="ＭＳ ゴシック" panose="020B0609070205080204" pitchFamily="49" charset="-128"/>
              </a:rPr>
              <a:t>を打っても、すい臓の</a:t>
            </a:r>
            <a:r>
              <a:rPr lang="ja-JP" altLang="en-US" sz="1400" dirty="0" smtClean="0">
                <a:latin typeface="ＭＳ ゴシック" panose="020B0609070205080204" pitchFamily="49" charset="-128"/>
                <a:ea typeface="ＭＳ ゴシック" panose="020B0609070205080204" pitchFamily="49" charset="-128"/>
              </a:rPr>
              <a:t>機能が元に戻りません。</a:t>
            </a:r>
            <a:r>
              <a:rPr lang="ja-JP" altLang="en-US" sz="1400" dirty="0">
                <a:latin typeface="ＭＳ ゴシック" panose="020B0609070205080204" pitchFamily="49" charset="-128"/>
                <a:ea typeface="ＭＳ ゴシック" panose="020B0609070205080204" pitchFamily="49" charset="-128"/>
              </a:rPr>
              <a:t>この場合は一生インスリン注射を</a:t>
            </a:r>
            <a:r>
              <a:rPr lang="ja-JP" altLang="en-US" sz="1400" dirty="0" smtClean="0">
                <a:latin typeface="ＭＳ ゴシック" panose="020B0609070205080204" pitchFamily="49" charset="-128"/>
                <a:ea typeface="ＭＳ ゴシック" panose="020B0609070205080204" pitchFamily="49" charset="-128"/>
              </a:rPr>
              <a:t>する</a:t>
            </a:r>
            <a:r>
              <a:rPr lang="ja-JP" altLang="en-US" sz="1400" dirty="0">
                <a:latin typeface="ＭＳ ゴシック" panose="020B0609070205080204" pitchFamily="49" charset="-128"/>
                <a:ea typeface="ＭＳ ゴシック" panose="020B0609070205080204" pitchFamily="49" charset="-128"/>
              </a:rPr>
              <a:t>可能性</a:t>
            </a:r>
            <a:r>
              <a:rPr lang="ja-JP" altLang="en-US" sz="1400" dirty="0" smtClean="0">
                <a:latin typeface="ＭＳ ゴシック" panose="020B0609070205080204" pitchFamily="49" charset="-128"/>
                <a:ea typeface="ＭＳ ゴシック" panose="020B0609070205080204" pitchFamily="49" charset="-128"/>
              </a:rPr>
              <a:t>がありますので、</a:t>
            </a:r>
            <a:r>
              <a:rPr lang="ja-JP" altLang="en-US" sz="1400" u="sng" dirty="0" smtClean="0">
                <a:solidFill>
                  <a:srgbClr val="FF0000"/>
                </a:solidFill>
                <a:latin typeface="ＭＳ ゴシック" panose="020B0609070205080204" pitchFamily="49" charset="-128"/>
                <a:ea typeface="ＭＳ ゴシック" panose="020B0609070205080204" pitchFamily="49" charset="-128"/>
              </a:rPr>
              <a:t>主治医の指示に従い</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できるだけ</a:t>
            </a:r>
            <a:r>
              <a:rPr lang="ja-JP" altLang="en-US" sz="1400" dirty="0">
                <a:latin typeface="ＭＳ ゴシック" panose="020B0609070205080204" pitchFamily="49" charset="-128"/>
                <a:ea typeface="ＭＳ ゴシック" panose="020B0609070205080204" pitchFamily="49" charset="-128"/>
              </a:rPr>
              <a:t>早く治療する必要があります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46419" y="1904333"/>
            <a:ext cx="6811581" cy="523220"/>
          </a:xfrm>
          <a:prstGeom prst="rect">
            <a:avLst/>
          </a:prstGeom>
          <a:noFill/>
        </p:spPr>
        <p:txBody>
          <a:bodyPr wrap="square" rtlCol="0">
            <a:spAutoFit/>
          </a:bodyPr>
          <a:lstStyle/>
          <a:p>
            <a:r>
              <a:rPr lang="en-US" altLang="ja-JP" sz="1400" dirty="0" smtClean="0">
                <a:latin typeface="ＭＳ ゴシック" panose="020B0609070205080204" pitchFamily="49" charset="-128"/>
                <a:ea typeface="ＭＳ ゴシック" panose="020B0609070205080204" pitchFamily="49" charset="-128"/>
              </a:rPr>
              <a:t>3</a:t>
            </a:r>
            <a:r>
              <a:rPr lang="en-US" altLang="ja-JP" sz="1400" dirty="0">
                <a:latin typeface="ＭＳ ゴシック" panose="020B0609070205080204" pitchFamily="49" charset="-128"/>
                <a:ea typeface="ＭＳ ゴシック" panose="020B0609070205080204" pitchFamily="49" charset="-128"/>
              </a:rPr>
              <a:t>7</a:t>
            </a:r>
            <a:r>
              <a:rPr lang="ja-JP" altLang="en-US" sz="1400" dirty="0" smtClean="0">
                <a:latin typeface="ＭＳ ゴシック" panose="020B0609070205080204" pitchFamily="49" charset="-128"/>
                <a:ea typeface="ＭＳ ゴシック" panose="020B0609070205080204" pitchFamily="49" charset="-128"/>
              </a:rPr>
              <a:t>度</a:t>
            </a:r>
            <a:r>
              <a:rPr lang="ja-JP" altLang="en-US" sz="1400" dirty="0">
                <a:latin typeface="ＭＳ ゴシック" panose="020B0609070205080204" pitchFamily="49" charset="-128"/>
                <a:ea typeface="ＭＳ ゴシック" panose="020B0609070205080204" pitchFamily="49" charset="-128"/>
              </a:rPr>
              <a:t>以上の高温になる</a:t>
            </a:r>
            <a:r>
              <a:rPr lang="ja-JP" altLang="en-US" sz="1400" dirty="0" smtClean="0">
                <a:latin typeface="ＭＳ ゴシック" panose="020B0609070205080204" pitchFamily="49" charset="-128"/>
                <a:ea typeface="ＭＳ ゴシック" panose="020B0609070205080204" pitchFamily="49" charset="-128"/>
              </a:rPr>
              <a:t>と、内部</a:t>
            </a:r>
            <a:r>
              <a:rPr lang="ja-JP" altLang="en-US" sz="1400" dirty="0">
                <a:latin typeface="ＭＳ ゴシック" panose="020B0609070205080204" pitchFamily="49" charset="-128"/>
                <a:ea typeface="ＭＳ ゴシック" panose="020B0609070205080204" pitchFamily="49" charset="-128"/>
              </a:rPr>
              <a:t>のタンパクが熱変性を</a:t>
            </a:r>
            <a:r>
              <a:rPr lang="ja-JP" altLang="en-US" sz="1400" dirty="0" smtClean="0">
                <a:latin typeface="ＭＳ ゴシック" panose="020B0609070205080204" pitchFamily="49" charset="-128"/>
                <a:ea typeface="ＭＳ ゴシック" panose="020B0609070205080204" pitchFamily="49" charset="-128"/>
              </a:rPr>
              <a:t>起こし薬</a:t>
            </a:r>
            <a:r>
              <a:rPr lang="ja-JP" altLang="en-US" sz="1400" dirty="0">
                <a:latin typeface="ＭＳ ゴシック" panose="020B0609070205080204" pitchFamily="49" charset="-128"/>
                <a:ea typeface="ＭＳ ゴシック" panose="020B0609070205080204" pitchFamily="49" charset="-128"/>
              </a:rPr>
              <a:t>の効果がなくなって</a:t>
            </a:r>
            <a:r>
              <a:rPr lang="ja-JP" altLang="en-US" sz="1400" dirty="0" smtClean="0">
                <a:latin typeface="ＭＳ ゴシック" panose="020B0609070205080204" pitchFamily="49" charset="-128"/>
                <a:ea typeface="ＭＳ ゴシック" panose="020B0609070205080204" pitchFamily="49" charset="-128"/>
              </a:rPr>
              <a:t>しまう</a:t>
            </a:r>
            <a:r>
              <a:rPr lang="ja-JP" altLang="en-US" sz="1400" dirty="0">
                <a:latin typeface="ＭＳ ゴシック" panose="020B0609070205080204" pitchFamily="49" charset="-128"/>
                <a:ea typeface="ＭＳ ゴシック" panose="020B0609070205080204" pitchFamily="49" charset="-128"/>
              </a:rPr>
              <a:t>ため、</a:t>
            </a:r>
            <a:r>
              <a:rPr lang="ja-JP" altLang="en-US" sz="1400" b="1" dirty="0">
                <a:solidFill>
                  <a:srgbClr val="FF0000"/>
                </a:solidFill>
                <a:latin typeface="ＭＳ ゴシック" panose="020B0609070205080204" pitchFamily="49" charset="-128"/>
                <a:ea typeface="ＭＳ ゴシック" panose="020B0609070205080204" pitchFamily="49" charset="-128"/>
              </a:rPr>
              <a:t>熱い屋外、車内に放置などといった事は避ける必要があります</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400" b="1" dirty="0">
              <a:solidFill>
                <a:srgbClr val="FF0000"/>
              </a:solidFill>
              <a:latin typeface="ＭＳ ゴシック" panose="020B0609070205080204" pitchFamily="49" charset="-128"/>
              <a:ea typeface="ＭＳ ゴシック" panose="020B0609070205080204" pitchFamily="49" charset="-128"/>
            </a:endParaRPr>
          </a:p>
        </p:txBody>
      </p:sp>
      <p:grpSp>
        <p:nvGrpSpPr>
          <p:cNvPr id="13" name="グループ化 12"/>
          <p:cNvGrpSpPr/>
          <p:nvPr/>
        </p:nvGrpSpPr>
        <p:grpSpPr>
          <a:xfrm>
            <a:off x="503132" y="1446634"/>
            <a:ext cx="5940658" cy="436983"/>
            <a:chOff x="332656" y="1419718"/>
            <a:chExt cx="5940658" cy="436983"/>
          </a:xfrm>
        </p:grpSpPr>
        <p:pic>
          <p:nvPicPr>
            <p:cNvPr id="4" name="図 3"/>
            <p:cNvPicPr>
              <a:picLocks noChangeAspect="1"/>
            </p:cNvPicPr>
            <p:nvPr/>
          </p:nvPicPr>
          <p:blipFill>
            <a:blip r:embed="rId3"/>
            <a:stretch>
              <a:fillRect/>
            </a:stretch>
          </p:blipFill>
          <p:spPr>
            <a:xfrm>
              <a:off x="332656" y="1419718"/>
              <a:ext cx="478885" cy="436983"/>
            </a:xfrm>
            <a:prstGeom prst="rect">
              <a:avLst/>
            </a:prstGeom>
          </p:spPr>
        </p:pic>
        <p:sp>
          <p:nvSpPr>
            <p:cNvPr id="6" name="テキスト ボックス 5"/>
            <p:cNvSpPr txBox="1"/>
            <p:nvPr/>
          </p:nvSpPr>
          <p:spPr>
            <a:xfrm>
              <a:off x="939173" y="1467132"/>
              <a:ext cx="5334141"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1600" b="1" dirty="0">
                  <a:latin typeface="ＭＳ ゴシック" panose="020B0609070205080204" pitchFamily="49" charset="-128"/>
                  <a:ea typeface="ＭＳ ゴシック" panose="020B0609070205080204" pitchFamily="49" charset="-128"/>
                </a:rPr>
                <a:t>これからの暑い期間には取り扱いに注意が必要</a:t>
              </a:r>
              <a:r>
                <a:rPr lang="ja-JP" altLang="en-US" sz="1600" b="1" dirty="0" smtClean="0">
                  <a:latin typeface="ＭＳ ゴシック" panose="020B0609070205080204" pitchFamily="49" charset="-128"/>
                  <a:ea typeface="ＭＳ ゴシック" panose="020B0609070205080204" pitchFamily="49" charset="-128"/>
                </a:rPr>
                <a:t>です</a:t>
              </a:r>
              <a:r>
                <a:rPr lang="ja-JP" altLang="en-US" sz="1600" b="1" i="1" dirty="0" smtClean="0">
                  <a:latin typeface="ＭＳ ゴシック" panose="020B0609070205080204" pitchFamily="49" charset="-128"/>
                  <a:ea typeface="ＭＳ ゴシック" panose="020B0609070205080204" pitchFamily="49" charset="-128"/>
                </a:rPr>
                <a:t>！！</a:t>
              </a:r>
              <a:endParaRPr kumimoji="1" lang="ja-JP" altLang="en-US" sz="1600" b="1" i="1" dirty="0">
                <a:latin typeface="ＭＳ ゴシック" panose="020B0609070205080204" pitchFamily="49" charset="-128"/>
                <a:ea typeface="ＭＳ ゴシック" panose="020B0609070205080204" pitchFamily="49" charset="-128"/>
              </a:endParaRPr>
            </a:p>
          </p:txBody>
        </p:sp>
      </p:grpSp>
      <p:sp>
        <p:nvSpPr>
          <p:cNvPr id="9" name="テキスト ボックス 8"/>
          <p:cNvSpPr txBox="1"/>
          <p:nvPr/>
        </p:nvSpPr>
        <p:spPr>
          <a:xfrm>
            <a:off x="644606" y="2424785"/>
            <a:ext cx="6135234" cy="1600438"/>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夏に屋外へ薬を</a:t>
            </a:r>
            <a:r>
              <a:rPr lang="ja-JP" altLang="en-US" sz="1400" dirty="0" smtClean="0">
                <a:latin typeface="ＭＳ ゴシック" panose="020B0609070205080204" pitchFamily="49" charset="-128"/>
                <a:ea typeface="ＭＳ ゴシック" panose="020B0609070205080204" pitchFamily="49" charset="-128"/>
              </a:rPr>
              <a:t>持ち歩く際</a:t>
            </a:r>
            <a:r>
              <a:rPr lang="ja-JP" altLang="en-US" sz="1400" dirty="0">
                <a:latin typeface="ＭＳ ゴシック" panose="020B0609070205080204" pitchFamily="49" charset="-128"/>
                <a:ea typeface="ＭＳ ゴシック" panose="020B0609070205080204" pitchFamily="49" charset="-128"/>
              </a:rPr>
              <a:t>には、</a:t>
            </a:r>
            <a:r>
              <a:rPr lang="ja-JP" altLang="en-US" sz="1400" b="1" dirty="0">
                <a:solidFill>
                  <a:schemeClr val="accent5"/>
                </a:solidFill>
                <a:latin typeface="ＭＳ ゴシック" panose="020B0609070205080204" pitchFamily="49" charset="-128"/>
                <a:ea typeface="ＭＳ ゴシック" panose="020B0609070205080204" pitchFamily="49" charset="-128"/>
              </a:rPr>
              <a:t>保冷剤と保冷バッグを使えば熱変性を防ぐ事が出来ます。</a:t>
            </a:r>
            <a:r>
              <a:rPr lang="ja-JP" altLang="en-US" sz="1400" dirty="0">
                <a:latin typeface="ＭＳ ゴシック" panose="020B0609070205080204" pitchFamily="49" charset="-128"/>
                <a:ea typeface="ＭＳ ゴシック" panose="020B0609070205080204" pitchFamily="49" charset="-128"/>
              </a:rPr>
              <a:t>ただし、冷たすぎるとインスリンが凍ってしまうため、</a:t>
            </a:r>
            <a:r>
              <a:rPr lang="ja-JP" altLang="en-US" sz="1400" b="1" dirty="0">
                <a:solidFill>
                  <a:schemeClr val="accent5"/>
                </a:solidFill>
                <a:latin typeface="ＭＳ ゴシック" panose="020B0609070205080204" pitchFamily="49" charset="-128"/>
                <a:ea typeface="ＭＳ ゴシック" panose="020B0609070205080204" pitchFamily="49" charset="-128"/>
              </a:rPr>
              <a:t>保冷剤をタオルで包む</a:t>
            </a:r>
            <a:r>
              <a:rPr lang="ja-JP" altLang="en-US" sz="1400" dirty="0">
                <a:latin typeface="ＭＳ ゴシック" panose="020B0609070205080204" pitchFamily="49" charset="-128"/>
                <a:ea typeface="ＭＳ ゴシック" panose="020B0609070205080204" pitchFamily="49" charset="-128"/>
              </a:rPr>
              <a:t>などして、</a:t>
            </a:r>
            <a:r>
              <a:rPr lang="ja-JP" altLang="en-US" sz="1400" b="1" dirty="0">
                <a:solidFill>
                  <a:schemeClr val="accent5"/>
                </a:solidFill>
                <a:latin typeface="ＭＳ ゴシック" panose="020B0609070205080204" pitchFamily="49" charset="-128"/>
                <a:ea typeface="ＭＳ ゴシック" panose="020B0609070205080204" pitchFamily="49" charset="-128"/>
              </a:rPr>
              <a:t>保冷剤が直接注射剤にふれないようにします。</a:t>
            </a:r>
            <a:endParaRPr lang="en-US" altLang="ja-JP" sz="1400" b="1" dirty="0">
              <a:solidFill>
                <a:schemeClr val="accent5"/>
              </a:solidFill>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このように、凍結することでも熱変性が起こります。</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飛行機に乗る際には、荷物室は凍結によるインスリン</a:t>
            </a:r>
            <a:r>
              <a:rPr lang="ja-JP" altLang="en-US" sz="1400" dirty="0" smtClean="0">
                <a:latin typeface="ＭＳ ゴシック" panose="020B0609070205080204" pitchFamily="49" charset="-128"/>
                <a:ea typeface="ＭＳ ゴシック" panose="020B0609070205080204" pitchFamily="49" charset="-128"/>
              </a:rPr>
              <a:t>の変性</a:t>
            </a:r>
            <a:r>
              <a:rPr lang="ja-JP" altLang="en-US" sz="1400" dirty="0">
                <a:latin typeface="ＭＳ ゴシック" panose="020B0609070205080204" pitchFamily="49" charset="-128"/>
                <a:ea typeface="ＭＳ ゴシック" panose="020B0609070205080204" pitchFamily="49" charset="-128"/>
              </a:rPr>
              <a:t>の危険性があるため、手荷物扱いとして持ち込みます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40430" y="4004295"/>
            <a:ext cx="6817570" cy="523220"/>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熱変性したインスリンは濁ったり</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ゼリ</a:t>
            </a:r>
            <a:r>
              <a:rPr lang="ja-JP" altLang="en-US" sz="1400" dirty="0" smtClean="0">
                <a:latin typeface="ＭＳ ゴシック" panose="020B0609070205080204" pitchFamily="49" charset="-128"/>
                <a:ea typeface="ＭＳ ゴシック" panose="020B0609070205080204" pitchFamily="49" charset="-128"/>
              </a:rPr>
              <a:t>ー状</a:t>
            </a:r>
            <a:r>
              <a:rPr lang="ja-JP" altLang="en-US" sz="1400" dirty="0">
                <a:latin typeface="ＭＳ ゴシック" panose="020B0609070205080204" pitchFamily="49" charset="-128"/>
                <a:ea typeface="ＭＳ ゴシック" panose="020B0609070205080204" pitchFamily="49" charset="-128"/>
              </a:rPr>
              <a:t>に</a:t>
            </a:r>
            <a:r>
              <a:rPr lang="ja-JP" altLang="en-US" sz="1400" dirty="0" smtClean="0">
                <a:latin typeface="ＭＳ ゴシック" panose="020B0609070205080204" pitchFamily="49" charset="-128"/>
                <a:ea typeface="ＭＳ ゴシック" panose="020B0609070205080204" pitchFamily="49" charset="-128"/>
              </a:rPr>
              <a:t>なったり、中</a:t>
            </a:r>
            <a:r>
              <a:rPr lang="ja-JP" altLang="en-US" sz="1400" dirty="0">
                <a:latin typeface="ＭＳ ゴシック" panose="020B0609070205080204" pitchFamily="49" charset="-128"/>
                <a:ea typeface="ＭＳ ゴシック" panose="020B0609070205080204" pitchFamily="49" charset="-128"/>
              </a:rPr>
              <a:t>に気泡が出来たりしますので見た目がおかしければかかりつけの病院、薬局などへ</a:t>
            </a:r>
            <a:r>
              <a:rPr lang="ja-JP" altLang="en-US" sz="1400" dirty="0" smtClean="0">
                <a:latin typeface="ＭＳ ゴシック" panose="020B0609070205080204" pitchFamily="49" charset="-128"/>
                <a:ea typeface="ＭＳ ゴシック" panose="020B0609070205080204" pitchFamily="49" charset="-128"/>
              </a:rPr>
              <a:t>相談してください。 </a:t>
            </a:r>
            <a:endParaRPr lang="ja-JP" altLang="en-US" sz="1400" dirty="0">
              <a:latin typeface="ＭＳ ゴシック" panose="020B0609070205080204" pitchFamily="49" charset="-128"/>
              <a:ea typeface="ＭＳ ゴシック" panose="020B0609070205080204" pitchFamily="49" charset="-128"/>
            </a:endParaRPr>
          </a:p>
        </p:txBody>
      </p:sp>
      <p:sp>
        <p:nvSpPr>
          <p:cNvPr id="12" name="右矢印 11"/>
          <p:cNvSpPr/>
          <p:nvPr/>
        </p:nvSpPr>
        <p:spPr>
          <a:xfrm>
            <a:off x="180421" y="2478954"/>
            <a:ext cx="464185" cy="39476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pic>
        <p:nvPicPr>
          <p:cNvPr id="17" name="図 16"/>
          <p:cNvPicPr>
            <a:picLocks noChangeAspect="1"/>
          </p:cNvPicPr>
          <p:nvPr/>
        </p:nvPicPr>
        <p:blipFill>
          <a:blip r:embed="rId4"/>
          <a:stretch>
            <a:fillRect/>
          </a:stretch>
        </p:blipFill>
        <p:spPr>
          <a:xfrm>
            <a:off x="5295345" y="4448944"/>
            <a:ext cx="816741" cy="942394"/>
          </a:xfrm>
          <a:prstGeom prst="rect">
            <a:avLst/>
          </a:prstGeom>
        </p:spPr>
      </p:pic>
      <p:pic>
        <p:nvPicPr>
          <p:cNvPr id="19" name="図 18"/>
          <p:cNvPicPr>
            <a:picLocks noChangeAspect="1"/>
          </p:cNvPicPr>
          <p:nvPr/>
        </p:nvPicPr>
        <p:blipFill>
          <a:blip r:embed="rId5"/>
          <a:stretch>
            <a:fillRect/>
          </a:stretch>
        </p:blipFill>
        <p:spPr>
          <a:xfrm rot="575351">
            <a:off x="5453213" y="6718497"/>
            <a:ext cx="1086689" cy="959003"/>
          </a:xfrm>
          <a:prstGeom prst="rect">
            <a:avLst/>
          </a:prstGeom>
        </p:spPr>
      </p:pic>
      <p:pic>
        <p:nvPicPr>
          <p:cNvPr id="21" name="図 20"/>
          <p:cNvPicPr>
            <a:picLocks noChangeAspect="1"/>
          </p:cNvPicPr>
          <p:nvPr/>
        </p:nvPicPr>
        <p:blipFill>
          <a:blip r:embed="rId6"/>
          <a:stretch>
            <a:fillRect/>
          </a:stretch>
        </p:blipFill>
        <p:spPr>
          <a:xfrm>
            <a:off x="5380928" y="337278"/>
            <a:ext cx="1360439" cy="978330"/>
          </a:xfrm>
          <a:prstGeom prst="rect">
            <a:avLst/>
          </a:prstGeom>
        </p:spPr>
      </p:pic>
      <p:sp>
        <p:nvSpPr>
          <p:cNvPr id="25" name="角丸四角形 24"/>
          <p:cNvSpPr/>
          <p:nvPr/>
        </p:nvSpPr>
        <p:spPr>
          <a:xfrm>
            <a:off x="116632" y="128464"/>
            <a:ext cx="2088232" cy="306026"/>
          </a:xfrm>
          <a:prstGeom prst="roundRect">
            <a:avLst/>
          </a:prstGeom>
          <a:solidFill>
            <a:srgbClr val="FFCCCC"/>
          </a:solidFill>
        </p:spPr>
        <p:style>
          <a:lnRef idx="1">
            <a:schemeClr val="accent2"/>
          </a:lnRef>
          <a:fillRef idx="2">
            <a:schemeClr val="accent2"/>
          </a:fillRef>
          <a:effectRef idx="1">
            <a:schemeClr val="accent2"/>
          </a:effectRef>
          <a:fontRef idx="minor">
            <a:schemeClr val="dk1"/>
          </a:fontRef>
        </p:style>
        <p:txBody>
          <a:bodyPr rtlCol="0" anchor="ctr"/>
          <a:lstStyle/>
          <a:p>
            <a:r>
              <a:rPr lang="ja-JP" altLang="en-US" b="1" dirty="0">
                <a:latin typeface="ＭＳ ゴシック" panose="020B0609070205080204" pitchFamily="49" charset="-128"/>
                <a:ea typeface="ＭＳ ゴシック" panose="020B0609070205080204" pitchFamily="49" charset="-128"/>
              </a:rPr>
              <a:t>保管方法について</a:t>
            </a:r>
            <a:endParaRPr lang="en-US" altLang="ja-JP" b="1" dirty="0">
              <a:latin typeface="ＭＳ ゴシック" panose="020B0609070205080204" pitchFamily="49" charset="-128"/>
              <a:ea typeface="ＭＳ ゴシック" panose="020B0609070205080204" pitchFamily="49" charset="-128"/>
            </a:endParaRPr>
          </a:p>
        </p:txBody>
      </p:sp>
      <p:sp>
        <p:nvSpPr>
          <p:cNvPr id="28" name="角丸四角形 27"/>
          <p:cNvSpPr/>
          <p:nvPr/>
        </p:nvSpPr>
        <p:spPr>
          <a:xfrm>
            <a:off x="120194" y="4748207"/>
            <a:ext cx="4892982" cy="348809"/>
          </a:xfrm>
          <a:prstGeom prst="roundRect">
            <a:avLst/>
          </a:prstGeom>
          <a:solidFill>
            <a:srgbClr val="FFCCCC"/>
          </a:solidFill>
        </p:spPr>
        <p:style>
          <a:lnRef idx="1">
            <a:schemeClr val="accent2"/>
          </a:lnRef>
          <a:fillRef idx="2">
            <a:schemeClr val="accent2"/>
          </a:fillRef>
          <a:effectRef idx="1">
            <a:schemeClr val="accent2"/>
          </a:effectRef>
          <a:fontRef idx="minor">
            <a:schemeClr val="dk1"/>
          </a:fontRef>
        </p:style>
        <p:txBody>
          <a:bodyPr rtlCol="0" anchor="ctr"/>
          <a:lstStyle/>
          <a:p>
            <a:r>
              <a:rPr lang="ja-JP" altLang="en-US" b="1" dirty="0">
                <a:latin typeface="ＭＳ ゴシック" panose="020B0609070205080204" pitchFamily="49" charset="-128"/>
                <a:ea typeface="ＭＳ ゴシック" panose="020B0609070205080204" pitchFamily="49" charset="-128"/>
              </a:rPr>
              <a:t>インスリンを始めたら一生やめられないの？</a:t>
            </a:r>
          </a:p>
        </p:txBody>
      </p:sp>
      <p:sp>
        <p:nvSpPr>
          <p:cNvPr id="18" name="テキスト ボックス 17">
            <a:extLst>
              <a:ext uri="{FF2B5EF4-FFF2-40B4-BE49-F238E27FC236}">
                <a16:creationId xmlns:a16="http://schemas.microsoft.com/office/drawing/2014/main" id="{078A5744-3958-4A20-A88D-58C1149690F7}"/>
              </a:ext>
            </a:extLst>
          </p:cNvPr>
          <p:cNvSpPr txBox="1"/>
          <p:nvPr/>
        </p:nvSpPr>
        <p:spPr>
          <a:xfrm>
            <a:off x="5267226" y="9705945"/>
            <a:ext cx="1689720" cy="200055"/>
          </a:xfrm>
          <a:prstGeom prst="rect">
            <a:avLst/>
          </a:prstGeom>
          <a:noFill/>
        </p:spPr>
        <p:txBody>
          <a:bodyPr wrap="square">
            <a:spAutoFit/>
          </a:bodyPr>
          <a:lstStyle/>
          <a:p>
            <a:r>
              <a:rPr lang="ja-JP" altLang="en-US" sz="700" dirty="0"/>
              <a:t>参考</a:t>
            </a:r>
            <a:r>
              <a:rPr lang="ja-JP" altLang="en-US" sz="700" dirty="0" smtClean="0"/>
              <a:t>文献：「糖尿病リソースガイド」</a:t>
            </a:r>
            <a:r>
              <a:rPr lang="en-US" altLang="ja-JP" sz="700" dirty="0" smtClean="0"/>
              <a:t>HP</a:t>
            </a:r>
            <a:endParaRPr lang="ja-JP" altLang="en-US" sz="700" dirty="0"/>
          </a:p>
        </p:txBody>
      </p:sp>
    </p:spTree>
    <p:extLst>
      <p:ext uri="{BB962C8B-B14F-4D97-AF65-F5344CB8AC3E}">
        <p14:creationId xmlns:p14="http://schemas.microsoft.com/office/powerpoint/2010/main" val="1290735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964</Words>
  <Application>Microsoft Office PowerPoint</Application>
  <PresentationFormat>A4 210 x 297 mm</PresentationFormat>
  <Paragraphs>86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HGP創英角ﾎﾟｯﾌﾟ体</vt:lpstr>
      <vt:lpstr>ＭＳ Ｐゴシック</vt:lpstr>
      <vt:lpstr>ＭＳ ゴシック</vt:lpstr>
      <vt:lpstr>游ゴシック</vt:lpstr>
      <vt:lpstr>Arial</vt:lpstr>
      <vt:lpstr>Calibri</vt:lpstr>
      <vt:lpstr>Office ​​テーマ</vt:lpstr>
      <vt:lpstr>糖尿病オープン教室ニュース 「雫-しずく-」　2024年6月号</vt:lpstr>
      <vt:lpstr>～次回は2024年8月ごろの発行予定です～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糖尿病オープン教室ニュース 「雫-しずく-」　2021年6月号</dc:title>
  <dc:creator>saiseikai</dc:creator>
  <cp:lastModifiedBy>３F 総務課９</cp:lastModifiedBy>
  <cp:revision>188</cp:revision>
  <cp:lastPrinted>2024-05-23T05:10:09Z</cp:lastPrinted>
  <dcterms:created xsi:type="dcterms:W3CDTF">2021-04-06T09:54:55Z</dcterms:created>
  <dcterms:modified xsi:type="dcterms:W3CDTF">2024-05-23T05:12:23Z</dcterms:modified>
</cp:coreProperties>
</file>